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75"/>
  </p:notesMasterIdLst>
  <p:handoutMasterIdLst>
    <p:handoutMasterId r:id="rId76"/>
  </p:handoutMasterIdLst>
  <p:sldIdLst>
    <p:sldId id="256" r:id="rId3"/>
    <p:sldId id="259" r:id="rId4"/>
    <p:sldId id="258" r:id="rId5"/>
    <p:sldId id="267" r:id="rId6"/>
    <p:sldId id="327" r:id="rId7"/>
    <p:sldId id="298" r:id="rId8"/>
    <p:sldId id="299" r:id="rId9"/>
    <p:sldId id="277" r:id="rId10"/>
    <p:sldId id="296" r:id="rId11"/>
    <p:sldId id="297" r:id="rId12"/>
    <p:sldId id="286" r:id="rId13"/>
    <p:sldId id="275" r:id="rId14"/>
    <p:sldId id="300" r:id="rId15"/>
    <p:sldId id="302" r:id="rId16"/>
    <p:sldId id="276" r:id="rId17"/>
    <p:sldId id="324" r:id="rId18"/>
    <p:sldId id="304" r:id="rId19"/>
    <p:sldId id="311" r:id="rId20"/>
    <p:sldId id="328" r:id="rId21"/>
    <p:sldId id="281" r:id="rId22"/>
    <p:sldId id="301" r:id="rId23"/>
    <p:sldId id="303" r:id="rId24"/>
    <p:sldId id="329" r:id="rId25"/>
    <p:sldId id="283" r:id="rId26"/>
    <p:sldId id="305" r:id="rId27"/>
    <p:sldId id="312" r:id="rId28"/>
    <p:sldId id="284" r:id="rId29"/>
    <p:sldId id="273" r:id="rId30"/>
    <p:sldId id="306" r:id="rId31"/>
    <p:sldId id="313" r:id="rId32"/>
    <p:sldId id="287" r:id="rId33"/>
    <p:sldId id="271" r:id="rId34"/>
    <p:sldId id="307" r:id="rId35"/>
    <p:sldId id="314" r:id="rId36"/>
    <p:sldId id="288" r:id="rId37"/>
    <p:sldId id="290" r:id="rId38"/>
    <p:sldId id="308" r:id="rId39"/>
    <p:sldId id="315" r:id="rId40"/>
    <p:sldId id="289" r:id="rId41"/>
    <p:sldId id="325" r:id="rId42"/>
    <p:sldId id="309" r:id="rId43"/>
    <p:sldId id="316" r:id="rId44"/>
    <p:sldId id="292" r:id="rId45"/>
    <p:sldId id="293" r:id="rId46"/>
    <p:sldId id="310" r:id="rId47"/>
    <p:sldId id="317" r:id="rId48"/>
    <p:sldId id="319" r:id="rId49"/>
    <p:sldId id="321" r:id="rId50"/>
    <p:sldId id="322" r:id="rId51"/>
    <p:sldId id="323" r:id="rId52"/>
    <p:sldId id="295" r:id="rId53"/>
    <p:sldId id="336" r:id="rId54"/>
    <p:sldId id="330" r:id="rId55"/>
    <p:sldId id="337" r:id="rId56"/>
    <p:sldId id="331" r:id="rId57"/>
    <p:sldId id="332" r:id="rId58"/>
    <p:sldId id="333" r:id="rId59"/>
    <p:sldId id="335" r:id="rId60"/>
    <p:sldId id="334" r:id="rId61"/>
    <p:sldId id="294" r:id="rId62"/>
    <p:sldId id="268" r:id="rId63"/>
    <p:sldId id="318" r:id="rId64"/>
    <p:sldId id="326" r:id="rId65"/>
    <p:sldId id="263" r:id="rId66"/>
    <p:sldId id="265" r:id="rId67"/>
    <p:sldId id="266" r:id="rId68"/>
    <p:sldId id="270" r:id="rId69"/>
    <p:sldId id="269" r:id="rId70"/>
    <p:sldId id="261" r:id="rId71"/>
    <p:sldId id="262" r:id="rId72"/>
    <p:sldId id="264" r:id="rId73"/>
    <p:sldId id="260"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50" autoAdjust="0"/>
    <p:restoredTop sz="84412" autoAdjust="0"/>
  </p:normalViewPr>
  <p:slideViewPr>
    <p:cSldViewPr snapToGrid="0">
      <p:cViewPr varScale="1">
        <p:scale>
          <a:sx n="72" d="100"/>
          <a:sy n="72" d="100"/>
        </p:scale>
        <p:origin x="504" y="66"/>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31C-45FC-BF87-A9D8A915DBA4}"/>
            </c:ext>
          </c:extLst>
        </c:ser>
        <c:ser>
          <c:idx val="1"/>
          <c:order val="1"/>
          <c:tx>
            <c:strRef>
              <c:f>Sheet1!$C$1</c:f>
              <c:strCache>
                <c:ptCount val="1"/>
                <c:pt idx="0">
                  <c:v>Series 2</c:v>
                </c:pt>
              </c:strCache>
            </c:strRef>
          </c:tx>
          <c:spPr>
            <a:solidFill>
              <a:schemeClr val="accent2">
                <a:alpha val="7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31C-45FC-BF87-A9D8A915DBA4}"/>
            </c:ext>
          </c:extLst>
        </c:ser>
        <c:ser>
          <c:idx val="2"/>
          <c:order val="2"/>
          <c:tx>
            <c:strRef>
              <c:f>Sheet1!$D$1</c:f>
              <c:strCache>
                <c:ptCount val="1"/>
                <c:pt idx="0">
                  <c:v>Series 3</c:v>
                </c:pt>
              </c:strCache>
            </c:strRef>
          </c:tx>
          <c:spPr>
            <a:solidFill>
              <a:schemeClr val="accent3">
                <a:alpha val="7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31C-45FC-BF87-A9D8A915DBA4}"/>
            </c:ext>
          </c:extLst>
        </c:ser>
        <c:dLbls>
          <c:showLegendKey val="0"/>
          <c:showVal val="0"/>
          <c:showCatName val="0"/>
          <c:showSerName val="0"/>
          <c:showPercent val="0"/>
          <c:showBubbleSize val="0"/>
        </c:dLbls>
        <c:gapWidth val="80"/>
        <c:overlap val="25"/>
        <c:axId val="304967832"/>
        <c:axId val="304967440"/>
      </c:barChart>
      <c:catAx>
        <c:axId val="30496783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304967440"/>
        <c:crosses val="autoZero"/>
        <c:auto val="1"/>
        <c:lblAlgn val="ctr"/>
        <c:lblOffset val="100"/>
        <c:noMultiLvlLbl val="0"/>
      </c:catAx>
      <c:valAx>
        <c:axId val="304967440"/>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304967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 Id="rId4" Type="http://schemas.openxmlformats.org/officeDocument/2006/relationships/image" Target="../media/image4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 Id="rId4" Type="http://schemas.openxmlformats.org/officeDocument/2006/relationships/image" Target="../media/image4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DE50C9-6A62-45AC-AF42-A90DC46A3209}" type="doc">
      <dgm:prSet loTypeId="urn:microsoft.com/office/officeart/2008/layout/TitlePictureLineup" loCatId="picture" qsTypeId="urn:microsoft.com/office/officeart/2005/8/quickstyle/simple1" qsCatId="simple" csTypeId="urn:microsoft.com/office/officeart/2005/8/colors/accent1_2" csCatId="accent1" phldr="1"/>
      <dgm:spPr/>
      <dgm:t>
        <a:bodyPr/>
        <a:lstStyle/>
        <a:p>
          <a:endParaRPr lang="en-US"/>
        </a:p>
      </dgm:t>
    </dgm:pt>
    <dgm:pt modelId="{5F712884-449D-4DB5-9953-28B7C76B95EA}">
      <dgm:prSet phldrT="[Text]"/>
      <dgm:spPr/>
      <dgm:t>
        <a:bodyPr/>
        <a:lstStyle/>
        <a:p>
          <a:r>
            <a:rPr lang="en-US" dirty="0"/>
            <a:t>Step 1</a:t>
          </a:r>
        </a:p>
      </dgm:t>
    </dgm:pt>
    <dgm:pt modelId="{959B81DB-0329-4043-A334-D05EB5160B66}" type="parTrans" cxnId="{5BBBD0A9-97DA-480E-AD44-1947C76CE5E6}">
      <dgm:prSet/>
      <dgm:spPr/>
      <dgm:t>
        <a:bodyPr/>
        <a:lstStyle/>
        <a:p>
          <a:endParaRPr lang="en-US"/>
        </a:p>
      </dgm:t>
    </dgm:pt>
    <dgm:pt modelId="{EB5FE175-6B6D-4195-A86F-6DFA96778160}" type="sibTrans" cxnId="{5BBBD0A9-97DA-480E-AD44-1947C76CE5E6}">
      <dgm:prSet/>
      <dgm:spPr/>
      <dgm:t>
        <a:bodyPr/>
        <a:lstStyle/>
        <a:p>
          <a:endParaRPr lang="en-US"/>
        </a:p>
      </dgm:t>
    </dgm:pt>
    <dgm:pt modelId="{3C06DC45-D510-48CC-B9DC-C19564791119}">
      <dgm:prSet phldrT="[Text]"/>
      <dgm:spPr/>
      <dgm:t>
        <a:bodyPr/>
        <a:lstStyle/>
        <a:p>
          <a:r>
            <a:rPr lang="en-US" dirty="0"/>
            <a:t>Identify, notify and chaperone</a:t>
          </a:r>
        </a:p>
      </dgm:t>
    </dgm:pt>
    <dgm:pt modelId="{65F5C7C6-EB25-442A-AB0B-B47F97609474}" type="parTrans" cxnId="{55246683-0A80-455D-B6B5-2B2736293CF2}">
      <dgm:prSet/>
      <dgm:spPr/>
      <dgm:t>
        <a:bodyPr/>
        <a:lstStyle/>
        <a:p>
          <a:endParaRPr lang="en-US"/>
        </a:p>
      </dgm:t>
    </dgm:pt>
    <dgm:pt modelId="{D1AB7263-DC38-4830-9C45-C1403EA8E20B}" type="sibTrans" cxnId="{55246683-0A80-455D-B6B5-2B2736293CF2}">
      <dgm:prSet/>
      <dgm:spPr/>
      <dgm:t>
        <a:bodyPr/>
        <a:lstStyle/>
        <a:p>
          <a:endParaRPr lang="en-US"/>
        </a:p>
      </dgm:t>
    </dgm:pt>
    <dgm:pt modelId="{981C2CD8-7E8A-4682-8B5A-A510268B34AC}">
      <dgm:prSet phldrT="[Text]"/>
      <dgm:spPr/>
      <dgm:t>
        <a:bodyPr/>
        <a:lstStyle/>
        <a:p>
          <a:r>
            <a:rPr lang="en-US" dirty="0"/>
            <a:t>Step 2</a:t>
          </a:r>
        </a:p>
      </dgm:t>
    </dgm:pt>
    <dgm:pt modelId="{1185AE54-EDEE-4D55-93F6-F7D354ED7C11}" type="parTrans" cxnId="{D95BF8C4-EEA0-4AAE-8693-AFAC7500B286}">
      <dgm:prSet/>
      <dgm:spPr/>
      <dgm:t>
        <a:bodyPr/>
        <a:lstStyle/>
        <a:p>
          <a:endParaRPr lang="en-US"/>
        </a:p>
      </dgm:t>
    </dgm:pt>
    <dgm:pt modelId="{D7467A3A-2B78-4CDD-91C9-D96452997227}" type="sibTrans" cxnId="{D95BF8C4-EEA0-4AAE-8693-AFAC7500B286}">
      <dgm:prSet/>
      <dgm:spPr/>
      <dgm:t>
        <a:bodyPr/>
        <a:lstStyle/>
        <a:p>
          <a:endParaRPr lang="en-US"/>
        </a:p>
      </dgm:t>
    </dgm:pt>
    <dgm:pt modelId="{CF1FE966-0BB0-47ED-84B3-EC7AB055925F}">
      <dgm:prSet phldrT="[Text]"/>
      <dgm:spPr/>
      <dgm:t>
        <a:bodyPr/>
        <a:lstStyle/>
        <a:p>
          <a:r>
            <a:rPr lang="en-US" dirty="0"/>
            <a:t>Provide a sample</a:t>
          </a:r>
        </a:p>
      </dgm:t>
    </dgm:pt>
    <dgm:pt modelId="{FB956851-3BB2-4FF1-A9D6-4692FA0EFDCA}" type="parTrans" cxnId="{7A81218D-5146-40F9-9731-5BD21503537E}">
      <dgm:prSet/>
      <dgm:spPr/>
      <dgm:t>
        <a:bodyPr/>
        <a:lstStyle/>
        <a:p>
          <a:endParaRPr lang="en-US"/>
        </a:p>
      </dgm:t>
    </dgm:pt>
    <dgm:pt modelId="{831C3CE2-0F23-433C-85CA-9D194AAC5E20}" type="sibTrans" cxnId="{7A81218D-5146-40F9-9731-5BD21503537E}">
      <dgm:prSet/>
      <dgm:spPr/>
      <dgm:t>
        <a:bodyPr/>
        <a:lstStyle/>
        <a:p>
          <a:endParaRPr lang="en-US"/>
        </a:p>
      </dgm:t>
    </dgm:pt>
    <dgm:pt modelId="{DC2DF88C-35A0-4E30-A3E4-E002DC34F521}">
      <dgm:prSet phldrT="[Text]"/>
      <dgm:spPr/>
      <dgm:t>
        <a:bodyPr/>
        <a:lstStyle/>
        <a:p>
          <a:r>
            <a:rPr lang="en-US" dirty="0"/>
            <a:t>Step 3</a:t>
          </a:r>
        </a:p>
      </dgm:t>
    </dgm:pt>
    <dgm:pt modelId="{9BB88C43-2261-4EC7-A70D-463964685938}" type="parTrans" cxnId="{63D5015B-3865-4A4B-AEB1-FBEF0DE71B9A}">
      <dgm:prSet/>
      <dgm:spPr/>
      <dgm:t>
        <a:bodyPr/>
        <a:lstStyle/>
        <a:p>
          <a:endParaRPr lang="en-US"/>
        </a:p>
      </dgm:t>
    </dgm:pt>
    <dgm:pt modelId="{4DFC88DE-E0F0-4976-9B83-58EADA7CE300}" type="sibTrans" cxnId="{63D5015B-3865-4A4B-AEB1-FBEF0DE71B9A}">
      <dgm:prSet/>
      <dgm:spPr/>
      <dgm:t>
        <a:bodyPr/>
        <a:lstStyle/>
        <a:p>
          <a:endParaRPr lang="en-US"/>
        </a:p>
      </dgm:t>
    </dgm:pt>
    <dgm:pt modelId="{DF9FD532-8B13-446E-B6A3-59BDF574BCA8}">
      <dgm:prSet phldrT="[Text]"/>
      <dgm:spPr/>
      <dgm:t>
        <a:bodyPr/>
        <a:lstStyle/>
        <a:p>
          <a:r>
            <a:rPr lang="en-US" dirty="0"/>
            <a:t>Divide, seal and test the sample</a:t>
          </a:r>
        </a:p>
      </dgm:t>
    </dgm:pt>
    <dgm:pt modelId="{3A79FA23-5F3F-4F7D-B4AC-A9C282166E18}" type="parTrans" cxnId="{D998B319-C072-4BF0-B5CB-2075DB30B691}">
      <dgm:prSet/>
      <dgm:spPr/>
      <dgm:t>
        <a:bodyPr/>
        <a:lstStyle/>
        <a:p>
          <a:endParaRPr lang="en-US"/>
        </a:p>
      </dgm:t>
    </dgm:pt>
    <dgm:pt modelId="{31B32A6E-6E91-4EAA-96F6-92A0035B120A}" type="sibTrans" cxnId="{D998B319-C072-4BF0-B5CB-2075DB30B691}">
      <dgm:prSet/>
      <dgm:spPr/>
      <dgm:t>
        <a:bodyPr/>
        <a:lstStyle/>
        <a:p>
          <a:endParaRPr lang="en-US"/>
        </a:p>
      </dgm:t>
    </dgm:pt>
    <dgm:pt modelId="{F5961DD5-682B-4D21-A827-30C64679BB5F}">
      <dgm:prSet phldrT="[Text]"/>
      <dgm:spPr/>
      <dgm:t>
        <a:bodyPr/>
        <a:lstStyle/>
        <a:p>
          <a:r>
            <a:rPr lang="en-US" dirty="0"/>
            <a:t>Step 4</a:t>
          </a:r>
        </a:p>
      </dgm:t>
    </dgm:pt>
    <dgm:pt modelId="{75D73089-01C8-4BC0-90ED-CA9D1B8E3ADF}" type="parTrans" cxnId="{73708078-FDBA-43F4-96AB-FB14C4C2602F}">
      <dgm:prSet/>
      <dgm:spPr/>
      <dgm:t>
        <a:bodyPr/>
        <a:lstStyle/>
        <a:p>
          <a:endParaRPr lang="en-US"/>
        </a:p>
      </dgm:t>
    </dgm:pt>
    <dgm:pt modelId="{CA7ED3B0-10D1-4E2F-8BA0-8D58C22A94D0}" type="sibTrans" cxnId="{73708078-FDBA-43F4-96AB-FB14C4C2602F}">
      <dgm:prSet/>
      <dgm:spPr/>
      <dgm:t>
        <a:bodyPr/>
        <a:lstStyle/>
        <a:p>
          <a:endParaRPr lang="en-US"/>
        </a:p>
      </dgm:t>
    </dgm:pt>
    <dgm:pt modelId="{72DB7378-4256-4528-8672-DEEF82828E57}">
      <dgm:prSet phldrT="[Text]"/>
      <dgm:spPr/>
      <dgm:t>
        <a:bodyPr/>
        <a:lstStyle/>
        <a:p>
          <a:r>
            <a:rPr lang="en-US" dirty="0"/>
            <a:t>Record and certify the sample </a:t>
          </a:r>
        </a:p>
      </dgm:t>
    </dgm:pt>
    <dgm:pt modelId="{97CEFC59-E261-4652-BC13-D71B45B5EC50}" type="parTrans" cxnId="{2A4D48E1-6639-4AC8-ABBF-C8A0D045AFB7}">
      <dgm:prSet/>
      <dgm:spPr/>
      <dgm:t>
        <a:bodyPr/>
        <a:lstStyle/>
        <a:p>
          <a:endParaRPr lang="en-US"/>
        </a:p>
      </dgm:t>
    </dgm:pt>
    <dgm:pt modelId="{D0054105-F7A3-4CAE-89E2-0979360A932C}" type="sibTrans" cxnId="{2A4D48E1-6639-4AC8-ABBF-C8A0D045AFB7}">
      <dgm:prSet/>
      <dgm:spPr/>
      <dgm:t>
        <a:bodyPr/>
        <a:lstStyle/>
        <a:p>
          <a:endParaRPr lang="en-US"/>
        </a:p>
      </dgm:t>
    </dgm:pt>
    <dgm:pt modelId="{B9D275DE-3F39-4129-AB6E-BE65404DB657}" type="pres">
      <dgm:prSet presAssocID="{CADE50C9-6A62-45AC-AF42-A90DC46A3209}" presName="Name0" presStyleCnt="0">
        <dgm:presLayoutVars>
          <dgm:dir/>
        </dgm:presLayoutVars>
      </dgm:prSet>
      <dgm:spPr/>
    </dgm:pt>
    <dgm:pt modelId="{ED930561-EC19-4F23-85CC-6DBA131F1C6F}" type="pres">
      <dgm:prSet presAssocID="{5F712884-449D-4DB5-9953-28B7C76B95EA}" presName="composite" presStyleCnt="0"/>
      <dgm:spPr/>
    </dgm:pt>
    <dgm:pt modelId="{34758630-FC85-4EBE-9DA4-FA5707CE2F87}" type="pres">
      <dgm:prSet presAssocID="{5F712884-449D-4DB5-9953-28B7C76B95EA}" presName="Accent" presStyleLbl="alignAcc1" presStyleIdx="0" presStyleCnt="4"/>
      <dgm:spPr/>
    </dgm:pt>
    <dgm:pt modelId="{26BD0F0C-F483-40FB-A031-5C3617A7085B}" type="pres">
      <dgm:prSet presAssocID="{5F712884-449D-4DB5-9953-28B7C76B95EA}" presName="Image" presStyleLbl="node1" presStyleIdx="0" presStyleCnt="4"/>
      <dgm:spPr>
        <a:blipFill rotWithShape="1">
          <a:blip xmlns:r="http://schemas.openxmlformats.org/officeDocument/2006/relationships" r:embed="rId1"/>
          <a:stretch>
            <a:fillRect/>
          </a:stretch>
        </a:blipFill>
      </dgm:spPr>
    </dgm:pt>
    <dgm:pt modelId="{71987753-8B3F-4F60-AFF6-185331770F5F}" type="pres">
      <dgm:prSet presAssocID="{5F712884-449D-4DB5-9953-28B7C76B95EA}" presName="Child" presStyleLbl="revTx" presStyleIdx="0" presStyleCnt="4">
        <dgm:presLayoutVars>
          <dgm:bulletEnabled val="1"/>
        </dgm:presLayoutVars>
      </dgm:prSet>
      <dgm:spPr/>
    </dgm:pt>
    <dgm:pt modelId="{FACB7ECB-811D-4FFC-A330-425010901C9A}" type="pres">
      <dgm:prSet presAssocID="{5F712884-449D-4DB5-9953-28B7C76B95EA}" presName="Parent" presStyleLbl="alignNode1" presStyleIdx="0" presStyleCnt="4">
        <dgm:presLayoutVars>
          <dgm:bulletEnabled val="1"/>
        </dgm:presLayoutVars>
      </dgm:prSet>
      <dgm:spPr/>
    </dgm:pt>
    <dgm:pt modelId="{FA519FDA-2A9A-4E75-9EAC-692CC241AA8F}" type="pres">
      <dgm:prSet presAssocID="{EB5FE175-6B6D-4195-A86F-6DFA96778160}" presName="sibTrans" presStyleCnt="0"/>
      <dgm:spPr/>
    </dgm:pt>
    <dgm:pt modelId="{2E6D1BE7-D2A3-4C38-A45A-38806D02D538}" type="pres">
      <dgm:prSet presAssocID="{981C2CD8-7E8A-4682-8B5A-A510268B34AC}" presName="composite" presStyleCnt="0"/>
      <dgm:spPr/>
    </dgm:pt>
    <dgm:pt modelId="{42DB1A58-CCCF-44A8-A5DD-A5012B99A530}" type="pres">
      <dgm:prSet presAssocID="{981C2CD8-7E8A-4682-8B5A-A510268B34AC}" presName="Accent" presStyleLbl="alignAcc1" presStyleIdx="1" presStyleCnt="4"/>
      <dgm:spPr/>
    </dgm:pt>
    <dgm:pt modelId="{F487C1E3-84A5-4905-AB9F-F4E7C5E80704}" type="pres">
      <dgm:prSet presAssocID="{981C2CD8-7E8A-4682-8B5A-A510268B34AC}" presName="Image" presStyleLbl="node1" presStyleIdx="1" presStyleCnt="4"/>
      <dgm:spPr>
        <a:blipFill rotWithShape="1">
          <a:blip xmlns:r="http://schemas.openxmlformats.org/officeDocument/2006/relationships" r:embed="rId2"/>
          <a:stretch>
            <a:fillRect/>
          </a:stretch>
        </a:blipFill>
      </dgm:spPr>
    </dgm:pt>
    <dgm:pt modelId="{DB300938-72D4-4726-83E3-C78D254E0254}" type="pres">
      <dgm:prSet presAssocID="{981C2CD8-7E8A-4682-8B5A-A510268B34AC}" presName="Child" presStyleLbl="revTx" presStyleIdx="1" presStyleCnt="4">
        <dgm:presLayoutVars>
          <dgm:bulletEnabled val="1"/>
        </dgm:presLayoutVars>
      </dgm:prSet>
      <dgm:spPr/>
    </dgm:pt>
    <dgm:pt modelId="{759C703B-C98A-4C5A-9045-7094E83F5151}" type="pres">
      <dgm:prSet presAssocID="{981C2CD8-7E8A-4682-8B5A-A510268B34AC}" presName="Parent" presStyleLbl="alignNode1" presStyleIdx="1" presStyleCnt="4">
        <dgm:presLayoutVars>
          <dgm:bulletEnabled val="1"/>
        </dgm:presLayoutVars>
      </dgm:prSet>
      <dgm:spPr/>
    </dgm:pt>
    <dgm:pt modelId="{C6BA1B28-9CF3-42E6-8491-E9D9C0B57D58}" type="pres">
      <dgm:prSet presAssocID="{D7467A3A-2B78-4CDD-91C9-D96452997227}" presName="sibTrans" presStyleCnt="0"/>
      <dgm:spPr/>
    </dgm:pt>
    <dgm:pt modelId="{263FD56F-6C55-4CDC-8D88-1FDEECD568EC}" type="pres">
      <dgm:prSet presAssocID="{DC2DF88C-35A0-4E30-A3E4-E002DC34F521}" presName="composite" presStyleCnt="0"/>
      <dgm:spPr/>
    </dgm:pt>
    <dgm:pt modelId="{73658839-4721-4704-9D54-AAF9A3A7054C}" type="pres">
      <dgm:prSet presAssocID="{DC2DF88C-35A0-4E30-A3E4-E002DC34F521}" presName="Accent" presStyleLbl="alignAcc1" presStyleIdx="2" presStyleCnt="4"/>
      <dgm:spPr/>
    </dgm:pt>
    <dgm:pt modelId="{4158F4E1-65FB-4624-A4F6-E8C41953D5BD}" type="pres">
      <dgm:prSet presAssocID="{DC2DF88C-35A0-4E30-A3E4-E002DC34F521}" presName="Image" presStyleLbl="node1" presStyleIdx="2" presStyleCnt="4"/>
      <dgm:spPr>
        <a:blipFill rotWithShape="1">
          <a:blip xmlns:r="http://schemas.openxmlformats.org/officeDocument/2006/relationships" r:embed="rId3"/>
          <a:stretch>
            <a:fillRect/>
          </a:stretch>
        </a:blipFill>
      </dgm:spPr>
    </dgm:pt>
    <dgm:pt modelId="{8F0FDEDF-0F45-45AB-99B1-4F84BFD1E4FD}" type="pres">
      <dgm:prSet presAssocID="{DC2DF88C-35A0-4E30-A3E4-E002DC34F521}" presName="Child" presStyleLbl="revTx" presStyleIdx="2" presStyleCnt="4">
        <dgm:presLayoutVars>
          <dgm:bulletEnabled val="1"/>
        </dgm:presLayoutVars>
      </dgm:prSet>
      <dgm:spPr/>
    </dgm:pt>
    <dgm:pt modelId="{DB0C69C6-E24A-4A8A-8F23-F4277AD68835}" type="pres">
      <dgm:prSet presAssocID="{DC2DF88C-35A0-4E30-A3E4-E002DC34F521}" presName="Parent" presStyleLbl="alignNode1" presStyleIdx="2" presStyleCnt="4">
        <dgm:presLayoutVars>
          <dgm:bulletEnabled val="1"/>
        </dgm:presLayoutVars>
      </dgm:prSet>
      <dgm:spPr/>
    </dgm:pt>
    <dgm:pt modelId="{A6EEBCAB-B34B-4814-BD6E-C81BE459DCFC}" type="pres">
      <dgm:prSet presAssocID="{4DFC88DE-E0F0-4976-9B83-58EADA7CE300}" presName="sibTrans" presStyleCnt="0"/>
      <dgm:spPr/>
    </dgm:pt>
    <dgm:pt modelId="{E164D2A0-9755-4CE3-A78E-1222314A0207}" type="pres">
      <dgm:prSet presAssocID="{F5961DD5-682B-4D21-A827-30C64679BB5F}" presName="composite" presStyleCnt="0"/>
      <dgm:spPr/>
    </dgm:pt>
    <dgm:pt modelId="{A739A7F4-B3DE-4090-B033-B6EB4F765FBB}" type="pres">
      <dgm:prSet presAssocID="{F5961DD5-682B-4D21-A827-30C64679BB5F}" presName="Accent" presStyleLbl="alignAcc1" presStyleIdx="3" presStyleCnt="4"/>
      <dgm:spPr/>
    </dgm:pt>
    <dgm:pt modelId="{02819168-B231-44A5-A8CA-BA79CDD83DA4}" type="pres">
      <dgm:prSet presAssocID="{F5961DD5-682B-4D21-A827-30C64679BB5F}" presName="Image" presStyleLbl="node1" presStyleIdx="3" presStyleCnt="4"/>
      <dgm:spPr>
        <a:blipFill rotWithShape="1">
          <a:blip xmlns:r="http://schemas.openxmlformats.org/officeDocument/2006/relationships" r:embed="rId4"/>
          <a:stretch>
            <a:fillRect/>
          </a:stretch>
        </a:blipFill>
      </dgm:spPr>
    </dgm:pt>
    <dgm:pt modelId="{246AC801-9E2B-428D-AC1B-D3179FD6DED7}" type="pres">
      <dgm:prSet presAssocID="{F5961DD5-682B-4D21-A827-30C64679BB5F}" presName="Child" presStyleLbl="revTx" presStyleIdx="3" presStyleCnt="4">
        <dgm:presLayoutVars>
          <dgm:bulletEnabled val="1"/>
        </dgm:presLayoutVars>
      </dgm:prSet>
      <dgm:spPr/>
    </dgm:pt>
    <dgm:pt modelId="{7EF885F0-A32E-4348-9B84-19A91B17B0A7}" type="pres">
      <dgm:prSet presAssocID="{F5961DD5-682B-4D21-A827-30C64679BB5F}" presName="Parent" presStyleLbl="alignNode1" presStyleIdx="3" presStyleCnt="4">
        <dgm:presLayoutVars>
          <dgm:bulletEnabled val="1"/>
        </dgm:presLayoutVars>
      </dgm:prSet>
      <dgm:spPr/>
    </dgm:pt>
  </dgm:ptLst>
  <dgm:cxnLst>
    <dgm:cxn modelId="{D998B319-C072-4BF0-B5CB-2075DB30B691}" srcId="{DC2DF88C-35A0-4E30-A3E4-E002DC34F521}" destId="{DF9FD532-8B13-446E-B6A3-59BDF574BCA8}" srcOrd="0" destOrd="0" parTransId="{3A79FA23-5F3F-4F7D-B4AC-A9C282166E18}" sibTransId="{31B32A6E-6E91-4EAA-96F6-92A0035B120A}"/>
    <dgm:cxn modelId="{C9B6A130-CB08-45F6-B08D-4AB9E2A27C58}" type="presOf" srcId="{72DB7378-4256-4528-8672-DEEF82828E57}" destId="{246AC801-9E2B-428D-AC1B-D3179FD6DED7}" srcOrd="0" destOrd="0" presId="urn:microsoft.com/office/officeart/2008/layout/TitlePictureLineup"/>
    <dgm:cxn modelId="{3F277E33-93BD-4B05-A671-4658AF757505}" type="presOf" srcId="{CF1FE966-0BB0-47ED-84B3-EC7AB055925F}" destId="{DB300938-72D4-4726-83E3-C78D254E0254}" srcOrd="0" destOrd="0" presId="urn:microsoft.com/office/officeart/2008/layout/TitlePictureLineup"/>
    <dgm:cxn modelId="{63D5015B-3865-4A4B-AEB1-FBEF0DE71B9A}" srcId="{CADE50C9-6A62-45AC-AF42-A90DC46A3209}" destId="{DC2DF88C-35A0-4E30-A3E4-E002DC34F521}" srcOrd="2" destOrd="0" parTransId="{9BB88C43-2261-4EC7-A70D-463964685938}" sibTransId="{4DFC88DE-E0F0-4976-9B83-58EADA7CE300}"/>
    <dgm:cxn modelId="{FF3DA063-7F80-4B48-A8E0-E712CB63ED8B}" type="presOf" srcId="{F5961DD5-682B-4D21-A827-30C64679BB5F}" destId="{7EF885F0-A32E-4348-9B84-19A91B17B0A7}" srcOrd="0" destOrd="0" presId="urn:microsoft.com/office/officeart/2008/layout/TitlePictureLineup"/>
    <dgm:cxn modelId="{AFFC9355-7857-4103-9491-599DB0700D01}" type="presOf" srcId="{5F712884-449D-4DB5-9953-28B7C76B95EA}" destId="{FACB7ECB-811D-4FFC-A330-425010901C9A}" srcOrd="0" destOrd="0" presId="urn:microsoft.com/office/officeart/2008/layout/TitlePictureLineup"/>
    <dgm:cxn modelId="{73708078-FDBA-43F4-96AB-FB14C4C2602F}" srcId="{CADE50C9-6A62-45AC-AF42-A90DC46A3209}" destId="{F5961DD5-682B-4D21-A827-30C64679BB5F}" srcOrd="3" destOrd="0" parTransId="{75D73089-01C8-4BC0-90ED-CA9D1B8E3ADF}" sibTransId="{CA7ED3B0-10D1-4E2F-8BA0-8D58C22A94D0}"/>
    <dgm:cxn modelId="{61EA2E79-BE83-4447-BB70-DAB267A5E93E}" type="presOf" srcId="{DF9FD532-8B13-446E-B6A3-59BDF574BCA8}" destId="{8F0FDEDF-0F45-45AB-99B1-4F84BFD1E4FD}" srcOrd="0" destOrd="0" presId="urn:microsoft.com/office/officeart/2008/layout/TitlePictureLineup"/>
    <dgm:cxn modelId="{55246683-0A80-455D-B6B5-2B2736293CF2}" srcId="{5F712884-449D-4DB5-9953-28B7C76B95EA}" destId="{3C06DC45-D510-48CC-B9DC-C19564791119}" srcOrd="0" destOrd="0" parTransId="{65F5C7C6-EB25-442A-AB0B-B47F97609474}" sibTransId="{D1AB7263-DC38-4830-9C45-C1403EA8E20B}"/>
    <dgm:cxn modelId="{7A81218D-5146-40F9-9731-5BD21503537E}" srcId="{981C2CD8-7E8A-4682-8B5A-A510268B34AC}" destId="{CF1FE966-0BB0-47ED-84B3-EC7AB055925F}" srcOrd="0" destOrd="0" parTransId="{FB956851-3BB2-4FF1-A9D6-4692FA0EFDCA}" sibTransId="{831C3CE2-0F23-433C-85CA-9D194AAC5E20}"/>
    <dgm:cxn modelId="{5BBBD0A9-97DA-480E-AD44-1947C76CE5E6}" srcId="{CADE50C9-6A62-45AC-AF42-A90DC46A3209}" destId="{5F712884-449D-4DB5-9953-28B7C76B95EA}" srcOrd="0" destOrd="0" parTransId="{959B81DB-0329-4043-A334-D05EB5160B66}" sibTransId="{EB5FE175-6B6D-4195-A86F-6DFA96778160}"/>
    <dgm:cxn modelId="{D95BF8C4-EEA0-4AAE-8693-AFAC7500B286}" srcId="{CADE50C9-6A62-45AC-AF42-A90DC46A3209}" destId="{981C2CD8-7E8A-4682-8B5A-A510268B34AC}" srcOrd="1" destOrd="0" parTransId="{1185AE54-EDEE-4D55-93F6-F7D354ED7C11}" sibTransId="{D7467A3A-2B78-4CDD-91C9-D96452997227}"/>
    <dgm:cxn modelId="{FD100BC6-374C-450A-9E32-9093821835AD}" type="presOf" srcId="{981C2CD8-7E8A-4682-8B5A-A510268B34AC}" destId="{759C703B-C98A-4C5A-9045-7094E83F5151}" srcOrd="0" destOrd="0" presId="urn:microsoft.com/office/officeart/2008/layout/TitlePictureLineup"/>
    <dgm:cxn modelId="{33979ED3-4F7C-4F79-9FD4-06E920791CE2}" type="presOf" srcId="{DC2DF88C-35A0-4E30-A3E4-E002DC34F521}" destId="{DB0C69C6-E24A-4A8A-8F23-F4277AD68835}" srcOrd="0" destOrd="0" presId="urn:microsoft.com/office/officeart/2008/layout/TitlePictureLineup"/>
    <dgm:cxn modelId="{2A4D48E1-6639-4AC8-ABBF-C8A0D045AFB7}" srcId="{F5961DD5-682B-4D21-A827-30C64679BB5F}" destId="{72DB7378-4256-4528-8672-DEEF82828E57}" srcOrd="0" destOrd="0" parTransId="{97CEFC59-E261-4652-BC13-D71B45B5EC50}" sibTransId="{D0054105-F7A3-4CAE-89E2-0979360A932C}"/>
    <dgm:cxn modelId="{B90673E9-BECB-43BF-9354-234614FFC18B}" type="presOf" srcId="{CADE50C9-6A62-45AC-AF42-A90DC46A3209}" destId="{B9D275DE-3F39-4129-AB6E-BE65404DB657}" srcOrd="0" destOrd="0" presId="urn:microsoft.com/office/officeart/2008/layout/TitlePictureLineup"/>
    <dgm:cxn modelId="{811A86F3-551F-42CD-ADB5-C27A2ED1484D}" type="presOf" srcId="{3C06DC45-D510-48CC-B9DC-C19564791119}" destId="{71987753-8B3F-4F60-AFF6-185331770F5F}" srcOrd="0" destOrd="0" presId="urn:microsoft.com/office/officeart/2008/layout/TitlePictureLineup"/>
    <dgm:cxn modelId="{5C5242CC-986D-4FEE-9DE0-0D6B02077E1B}" type="presParOf" srcId="{B9D275DE-3F39-4129-AB6E-BE65404DB657}" destId="{ED930561-EC19-4F23-85CC-6DBA131F1C6F}" srcOrd="0" destOrd="0" presId="urn:microsoft.com/office/officeart/2008/layout/TitlePictureLineup"/>
    <dgm:cxn modelId="{43543D7D-AEAA-4DE1-A2CD-E3AFE1CCCF80}" type="presParOf" srcId="{ED930561-EC19-4F23-85CC-6DBA131F1C6F}" destId="{34758630-FC85-4EBE-9DA4-FA5707CE2F87}" srcOrd="0" destOrd="0" presId="urn:microsoft.com/office/officeart/2008/layout/TitlePictureLineup"/>
    <dgm:cxn modelId="{636D7475-EE85-4D3F-9462-E9F91CE95F7A}" type="presParOf" srcId="{ED930561-EC19-4F23-85CC-6DBA131F1C6F}" destId="{26BD0F0C-F483-40FB-A031-5C3617A7085B}" srcOrd="1" destOrd="0" presId="urn:microsoft.com/office/officeart/2008/layout/TitlePictureLineup"/>
    <dgm:cxn modelId="{C2CF1FDD-2159-42CD-B9B0-A0789C5EFC38}" type="presParOf" srcId="{ED930561-EC19-4F23-85CC-6DBA131F1C6F}" destId="{71987753-8B3F-4F60-AFF6-185331770F5F}" srcOrd="2" destOrd="0" presId="urn:microsoft.com/office/officeart/2008/layout/TitlePictureLineup"/>
    <dgm:cxn modelId="{AFA5CEDF-AF22-48A8-A352-0DD19689FBD1}" type="presParOf" srcId="{ED930561-EC19-4F23-85CC-6DBA131F1C6F}" destId="{FACB7ECB-811D-4FFC-A330-425010901C9A}" srcOrd="3" destOrd="0" presId="urn:microsoft.com/office/officeart/2008/layout/TitlePictureLineup"/>
    <dgm:cxn modelId="{0865ABA5-39E8-4330-8FBE-BF67AB42C76A}" type="presParOf" srcId="{B9D275DE-3F39-4129-AB6E-BE65404DB657}" destId="{FA519FDA-2A9A-4E75-9EAC-692CC241AA8F}" srcOrd="1" destOrd="0" presId="urn:microsoft.com/office/officeart/2008/layout/TitlePictureLineup"/>
    <dgm:cxn modelId="{D801C2ED-F118-443E-BDB4-3FF02181D5B1}" type="presParOf" srcId="{B9D275DE-3F39-4129-AB6E-BE65404DB657}" destId="{2E6D1BE7-D2A3-4C38-A45A-38806D02D538}" srcOrd="2" destOrd="0" presId="urn:microsoft.com/office/officeart/2008/layout/TitlePictureLineup"/>
    <dgm:cxn modelId="{15950EC6-6F45-40E3-8E22-655C261D249E}" type="presParOf" srcId="{2E6D1BE7-D2A3-4C38-A45A-38806D02D538}" destId="{42DB1A58-CCCF-44A8-A5DD-A5012B99A530}" srcOrd="0" destOrd="0" presId="urn:microsoft.com/office/officeart/2008/layout/TitlePictureLineup"/>
    <dgm:cxn modelId="{684C606A-BCBF-48BA-88C3-0A107F485519}" type="presParOf" srcId="{2E6D1BE7-D2A3-4C38-A45A-38806D02D538}" destId="{F487C1E3-84A5-4905-AB9F-F4E7C5E80704}" srcOrd="1" destOrd="0" presId="urn:microsoft.com/office/officeart/2008/layout/TitlePictureLineup"/>
    <dgm:cxn modelId="{0EBFB43B-8EBA-4A14-9EAC-A44BD5372C71}" type="presParOf" srcId="{2E6D1BE7-D2A3-4C38-A45A-38806D02D538}" destId="{DB300938-72D4-4726-83E3-C78D254E0254}" srcOrd="2" destOrd="0" presId="urn:microsoft.com/office/officeart/2008/layout/TitlePictureLineup"/>
    <dgm:cxn modelId="{A257ED21-F197-48BE-9F30-3E574654F243}" type="presParOf" srcId="{2E6D1BE7-D2A3-4C38-A45A-38806D02D538}" destId="{759C703B-C98A-4C5A-9045-7094E83F5151}" srcOrd="3" destOrd="0" presId="urn:microsoft.com/office/officeart/2008/layout/TitlePictureLineup"/>
    <dgm:cxn modelId="{DDF321B8-6FAC-4CE0-9317-38A3DF7A2B03}" type="presParOf" srcId="{B9D275DE-3F39-4129-AB6E-BE65404DB657}" destId="{C6BA1B28-9CF3-42E6-8491-E9D9C0B57D58}" srcOrd="3" destOrd="0" presId="urn:microsoft.com/office/officeart/2008/layout/TitlePictureLineup"/>
    <dgm:cxn modelId="{17D66FE3-9BED-490F-92E8-C55CBF659DCB}" type="presParOf" srcId="{B9D275DE-3F39-4129-AB6E-BE65404DB657}" destId="{263FD56F-6C55-4CDC-8D88-1FDEECD568EC}" srcOrd="4" destOrd="0" presId="urn:microsoft.com/office/officeart/2008/layout/TitlePictureLineup"/>
    <dgm:cxn modelId="{F5EA225A-244E-4D05-9548-21C55311DD01}" type="presParOf" srcId="{263FD56F-6C55-4CDC-8D88-1FDEECD568EC}" destId="{73658839-4721-4704-9D54-AAF9A3A7054C}" srcOrd="0" destOrd="0" presId="urn:microsoft.com/office/officeart/2008/layout/TitlePictureLineup"/>
    <dgm:cxn modelId="{278EF708-1F51-411C-8EF3-4A4DB097739C}" type="presParOf" srcId="{263FD56F-6C55-4CDC-8D88-1FDEECD568EC}" destId="{4158F4E1-65FB-4624-A4F6-E8C41953D5BD}" srcOrd="1" destOrd="0" presId="urn:microsoft.com/office/officeart/2008/layout/TitlePictureLineup"/>
    <dgm:cxn modelId="{B7CE4949-60D4-4C7E-9B60-99393C445279}" type="presParOf" srcId="{263FD56F-6C55-4CDC-8D88-1FDEECD568EC}" destId="{8F0FDEDF-0F45-45AB-99B1-4F84BFD1E4FD}" srcOrd="2" destOrd="0" presId="urn:microsoft.com/office/officeart/2008/layout/TitlePictureLineup"/>
    <dgm:cxn modelId="{A06559BA-2F91-4BBB-80D4-B0BCBDE97B5A}" type="presParOf" srcId="{263FD56F-6C55-4CDC-8D88-1FDEECD568EC}" destId="{DB0C69C6-E24A-4A8A-8F23-F4277AD68835}" srcOrd="3" destOrd="0" presId="urn:microsoft.com/office/officeart/2008/layout/TitlePictureLineup"/>
    <dgm:cxn modelId="{DF43C506-5282-4898-B08F-517109C77C19}" type="presParOf" srcId="{B9D275DE-3F39-4129-AB6E-BE65404DB657}" destId="{A6EEBCAB-B34B-4814-BD6E-C81BE459DCFC}" srcOrd="5" destOrd="0" presId="urn:microsoft.com/office/officeart/2008/layout/TitlePictureLineup"/>
    <dgm:cxn modelId="{0490FD90-8F3E-4521-AE10-487E68EA07DA}" type="presParOf" srcId="{B9D275DE-3F39-4129-AB6E-BE65404DB657}" destId="{E164D2A0-9755-4CE3-A78E-1222314A0207}" srcOrd="6" destOrd="0" presId="urn:microsoft.com/office/officeart/2008/layout/TitlePictureLineup"/>
    <dgm:cxn modelId="{E1044DBE-87B7-415C-95BF-A62DD1D7CAFC}" type="presParOf" srcId="{E164D2A0-9755-4CE3-A78E-1222314A0207}" destId="{A739A7F4-B3DE-4090-B033-B6EB4F765FBB}" srcOrd="0" destOrd="0" presId="urn:microsoft.com/office/officeart/2008/layout/TitlePictureLineup"/>
    <dgm:cxn modelId="{F05E0EDC-DBB8-4098-9F8B-03ADBF3B6115}" type="presParOf" srcId="{E164D2A0-9755-4CE3-A78E-1222314A0207}" destId="{02819168-B231-44A5-A8CA-BA79CDD83DA4}" srcOrd="1" destOrd="0" presId="urn:microsoft.com/office/officeart/2008/layout/TitlePictureLineup"/>
    <dgm:cxn modelId="{BCF088AF-DA94-430B-8C22-B1D06076BB3A}" type="presParOf" srcId="{E164D2A0-9755-4CE3-A78E-1222314A0207}" destId="{246AC801-9E2B-428D-AC1B-D3179FD6DED7}" srcOrd="2" destOrd="0" presId="urn:microsoft.com/office/officeart/2008/layout/TitlePictureLineup"/>
    <dgm:cxn modelId="{5F3AC3B8-9D53-4F80-80D4-B90C55EF8519}" type="presParOf" srcId="{E164D2A0-9755-4CE3-A78E-1222314A0207}" destId="{7EF885F0-A32E-4348-9B84-19A91B17B0A7}"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32F1C4-CE23-4B17-8F24-BE6AC62B5D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5151AD3-56D0-4892-9CC3-0245E0F61F03}">
      <dgm:prSet phldrT="[Text]"/>
      <dgm:spPr/>
      <dgm:t>
        <a:bodyPr/>
        <a:lstStyle/>
        <a:p>
          <a:r>
            <a:rPr lang="en-US" dirty="0"/>
            <a:t>Controlled variables</a:t>
          </a:r>
        </a:p>
      </dgm:t>
    </dgm:pt>
    <dgm:pt modelId="{251E6184-4BAA-4DDB-A10B-FABA4B4EC6AC}" type="parTrans" cxnId="{B3DE65D2-24BB-4268-AA0A-53ADA4D0C0D3}">
      <dgm:prSet/>
      <dgm:spPr/>
      <dgm:t>
        <a:bodyPr/>
        <a:lstStyle/>
        <a:p>
          <a:endParaRPr lang="en-US"/>
        </a:p>
      </dgm:t>
    </dgm:pt>
    <dgm:pt modelId="{8D6B5241-E3C8-447A-AED6-C9C8EC5B134E}" type="sibTrans" cxnId="{B3DE65D2-24BB-4268-AA0A-53ADA4D0C0D3}">
      <dgm:prSet/>
      <dgm:spPr/>
      <dgm:t>
        <a:bodyPr/>
        <a:lstStyle/>
        <a:p>
          <a:endParaRPr lang="en-US"/>
        </a:p>
      </dgm:t>
    </dgm:pt>
    <dgm:pt modelId="{C8B9AACC-6090-4E93-B112-FEF419B2C8C0}">
      <dgm:prSet phldrT="[Text]"/>
      <dgm:spPr/>
      <dgm:t>
        <a:bodyPr/>
        <a:lstStyle/>
        <a:p>
          <a:r>
            <a:rPr lang="en-US" dirty="0"/>
            <a:t>Independent variable</a:t>
          </a:r>
        </a:p>
      </dgm:t>
    </dgm:pt>
    <dgm:pt modelId="{A7E617ED-9935-4663-8F3F-C5929E3D596D}" type="parTrans" cxnId="{0839064A-C0A4-4793-98C9-AD59CECDA429}">
      <dgm:prSet/>
      <dgm:spPr/>
      <dgm:t>
        <a:bodyPr/>
        <a:lstStyle/>
        <a:p>
          <a:endParaRPr lang="en-US"/>
        </a:p>
      </dgm:t>
    </dgm:pt>
    <dgm:pt modelId="{189DEA9E-C25E-4034-8501-E0959F0E50DA}" type="sibTrans" cxnId="{0839064A-C0A4-4793-98C9-AD59CECDA429}">
      <dgm:prSet/>
      <dgm:spPr/>
      <dgm:t>
        <a:bodyPr/>
        <a:lstStyle/>
        <a:p>
          <a:endParaRPr lang="en-US"/>
        </a:p>
      </dgm:t>
    </dgm:pt>
    <dgm:pt modelId="{C5E6BC8D-1A4E-42C8-8E2C-7EC17FC2E1D1}">
      <dgm:prSet phldrT="[Text]"/>
      <dgm:spPr/>
      <dgm:t>
        <a:bodyPr/>
        <a:lstStyle/>
        <a:p>
          <a:r>
            <a:rPr lang="en-US" dirty="0"/>
            <a:t>Dependent variable</a:t>
          </a:r>
        </a:p>
      </dgm:t>
    </dgm:pt>
    <dgm:pt modelId="{D540C9D5-0D0F-4ED0-A8C6-5122EF89E0B8}" type="parTrans" cxnId="{B8151A82-97B0-4A6B-96BC-6914694D949A}">
      <dgm:prSet/>
      <dgm:spPr/>
      <dgm:t>
        <a:bodyPr/>
        <a:lstStyle/>
        <a:p>
          <a:endParaRPr lang="en-US"/>
        </a:p>
      </dgm:t>
    </dgm:pt>
    <dgm:pt modelId="{3984F889-9155-4B34-8DCE-A8EECAF129A9}" type="sibTrans" cxnId="{B8151A82-97B0-4A6B-96BC-6914694D949A}">
      <dgm:prSet/>
      <dgm:spPr/>
      <dgm:t>
        <a:bodyPr/>
        <a:lstStyle/>
        <a:p>
          <a:endParaRPr lang="en-US"/>
        </a:p>
      </dgm:t>
    </dgm:pt>
    <dgm:pt modelId="{DD879645-BB58-407B-A47E-D1FA7C57DE19}">
      <dgm:prSet phldrT="[Text]"/>
      <dgm:spPr/>
      <dgm:t>
        <a:bodyPr/>
        <a:lstStyle/>
        <a:p>
          <a:r>
            <a:rPr lang="en-US" dirty="0"/>
            <a:t>These are kept the same throughout your experiments</a:t>
          </a:r>
        </a:p>
      </dgm:t>
    </dgm:pt>
    <dgm:pt modelId="{DF9B7292-02E2-428F-9384-E2F91AD9145A}" type="parTrans" cxnId="{E0E559EE-F745-4296-9764-8F9C3499296E}">
      <dgm:prSet/>
      <dgm:spPr/>
      <dgm:t>
        <a:bodyPr/>
        <a:lstStyle/>
        <a:p>
          <a:endParaRPr lang="en-US"/>
        </a:p>
      </dgm:t>
    </dgm:pt>
    <dgm:pt modelId="{888118AD-0CFE-47C8-B0CF-5D705BEE4271}" type="sibTrans" cxnId="{E0E559EE-F745-4296-9764-8F9C3499296E}">
      <dgm:prSet/>
      <dgm:spPr/>
      <dgm:t>
        <a:bodyPr/>
        <a:lstStyle/>
        <a:p>
          <a:endParaRPr lang="en-US"/>
        </a:p>
      </dgm:t>
    </dgm:pt>
    <dgm:pt modelId="{C923180A-1F5E-4EDF-B1B4-BF296491DA39}">
      <dgm:prSet phldrT="[Text]"/>
      <dgm:spPr/>
      <dgm:t>
        <a:bodyPr/>
        <a:lstStyle/>
        <a:p>
          <a:r>
            <a:rPr lang="en-US" dirty="0"/>
            <a:t>The </a:t>
          </a:r>
          <a:r>
            <a:rPr lang="en-US" b="1" dirty="0"/>
            <a:t>one</a:t>
          </a:r>
          <a:r>
            <a:rPr lang="en-US" dirty="0"/>
            <a:t> variable you purposely change and test</a:t>
          </a:r>
        </a:p>
      </dgm:t>
    </dgm:pt>
    <dgm:pt modelId="{64CF54F0-ABE1-4118-8E0E-503764491476}" type="parTrans" cxnId="{BCE5DB3A-467D-498D-996F-34F511A90A5C}">
      <dgm:prSet/>
      <dgm:spPr/>
      <dgm:t>
        <a:bodyPr/>
        <a:lstStyle/>
        <a:p>
          <a:endParaRPr lang="en-US"/>
        </a:p>
      </dgm:t>
    </dgm:pt>
    <dgm:pt modelId="{EAFD4255-150B-483D-854A-FCFF3E1C3818}" type="sibTrans" cxnId="{BCE5DB3A-467D-498D-996F-34F511A90A5C}">
      <dgm:prSet/>
      <dgm:spPr/>
      <dgm:t>
        <a:bodyPr/>
        <a:lstStyle/>
        <a:p>
          <a:endParaRPr lang="en-US"/>
        </a:p>
      </dgm:t>
    </dgm:pt>
    <dgm:pt modelId="{09E2EDBB-FB3E-4B60-875C-23AF617F3985}">
      <dgm:prSet phldrT="[Text]"/>
      <dgm:spPr/>
      <dgm:t>
        <a:bodyPr/>
        <a:lstStyle/>
        <a:p>
          <a:r>
            <a:rPr lang="en-US" dirty="0"/>
            <a:t>The measure of change observed because of independent variable</a:t>
          </a:r>
        </a:p>
      </dgm:t>
    </dgm:pt>
    <dgm:pt modelId="{E5138E13-E922-4691-9380-87EA04CDF907}" type="parTrans" cxnId="{E4F42334-EB63-40DE-94BB-2D0F07F5D639}">
      <dgm:prSet/>
      <dgm:spPr/>
      <dgm:t>
        <a:bodyPr/>
        <a:lstStyle/>
        <a:p>
          <a:endParaRPr lang="en-US"/>
        </a:p>
      </dgm:t>
    </dgm:pt>
    <dgm:pt modelId="{12A8F3F2-3EA0-4A05-ADCA-5CBAB885E305}" type="sibTrans" cxnId="{E4F42334-EB63-40DE-94BB-2D0F07F5D639}">
      <dgm:prSet/>
      <dgm:spPr/>
      <dgm:t>
        <a:bodyPr/>
        <a:lstStyle/>
        <a:p>
          <a:endParaRPr lang="en-US"/>
        </a:p>
      </dgm:t>
    </dgm:pt>
    <dgm:pt modelId="{36964C44-90A9-431D-9A15-FE50B618DB49}">
      <dgm:prSet phldrT="[Text]"/>
      <dgm:spPr/>
      <dgm:t>
        <a:bodyPr/>
        <a:lstStyle/>
        <a:p>
          <a:r>
            <a:rPr lang="en-US" dirty="0"/>
            <a:t>Decide how you will measure the change</a:t>
          </a:r>
        </a:p>
      </dgm:t>
    </dgm:pt>
    <dgm:pt modelId="{E14F2A38-FB6E-4499-9656-129CAFB723B7}" type="parTrans" cxnId="{19EDE25D-542F-4DC6-A5AA-1E4E2817439B}">
      <dgm:prSet/>
      <dgm:spPr/>
      <dgm:t>
        <a:bodyPr/>
        <a:lstStyle/>
        <a:p>
          <a:endParaRPr lang="en-US"/>
        </a:p>
      </dgm:t>
    </dgm:pt>
    <dgm:pt modelId="{BB5F391D-6918-4461-A41B-A35651428934}" type="sibTrans" cxnId="{19EDE25D-542F-4DC6-A5AA-1E4E2817439B}">
      <dgm:prSet/>
      <dgm:spPr/>
      <dgm:t>
        <a:bodyPr/>
        <a:lstStyle/>
        <a:p>
          <a:endParaRPr lang="en-US"/>
        </a:p>
      </dgm:t>
    </dgm:pt>
    <dgm:pt modelId="{D87BED67-81A6-4D17-8D17-E76427E1E33B}" type="pres">
      <dgm:prSet presAssocID="{C032F1C4-CE23-4B17-8F24-BE6AC62B5DD2}" presName="Name0" presStyleCnt="0">
        <dgm:presLayoutVars>
          <dgm:dir/>
          <dgm:animLvl val="lvl"/>
          <dgm:resizeHandles val="exact"/>
        </dgm:presLayoutVars>
      </dgm:prSet>
      <dgm:spPr/>
    </dgm:pt>
    <dgm:pt modelId="{3B4AE95A-9591-421D-A73D-8C752F096023}" type="pres">
      <dgm:prSet presAssocID="{75151AD3-56D0-4892-9CC3-0245E0F61F03}" presName="composite" presStyleCnt="0"/>
      <dgm:spPr/>
    </dgm:pt>
    <dgm:pt modelId="{BD651282-0938-422C-9E95-11E748D01F8C}" type="pres">
      <dgm:prSet presAssocID="{75151AD3-56D0-4892-9CC3-0245E0F61F03}" presName="parTx" presStyleLbl="alignNode1" presStyleIdx="0" presStyleCnt="3">
        <dgm:presLayoutVars>
          <dgm:chMax val="0"/>
          <dgm:chPref val="0"/>
          <dgm:bulletEnabled val="1"/>
        </dgm:presLayoutVars>
      </dgm:prSet>
      <dgm:spPr/>
    </dgm:pt>
    <dgm:pt modelId="{9B31B566-F93C-4932-9C27-2AC260B106B4}" type="pres">
      <dgm:prSet presAssocID="{75151AD3-56D0-4892-9CC3-0245E0F61F03}" presName="desTx" presStyleLbl="alignAccFollowNode1" presStyleIdx="0" presStyleCnt="3">
        <dgm:presLayoutVars>
          <dgm:bulletEnabled val="1"/>
        </dgm:presLayoutVars>
      </dgm:prSet>
      <dgm:spPr/>
    </dgm:pt>
    <dgm:pt modelId="{B63729D6-F3DB-48E7-93F1-D6F50BEF5888}" type="pres">
      <dgm:prSet presAssocID="{8D6B5241-E3C8-447A-AED6-C9C8EC5B134E}" presName="space" presStyleCnt="0"/>
      <dgm:spPr/>
    </dgm:pt>
    <dgm:pt modelId="{72AAB9C0-3B52-40E5-B9E7-00904F9DBA3A}" type="pres">
      <dgm:prSet presAssocID="{C8B9AACC-6090-4E93-B112-FEF419B2C8C0}" presName="composite" presStyleCnt="0"/>
      <dgm:spPr/>
    </dgm:pt>
    <dgm:pt modelId="{7C161E6A-A933-4F26-AC69-DB5355D2DFE6}" type="pres">
      <dgm:prSet presAssocID="{C8B9AACC-6090-4E93-B112-FEF419B2C8C0}" presName="parTx" presStyleLbl="alignNode1" presStyleIdx="1" presStyleCnt="3">
        <dgm:presLayoutVars>
          <dgm:chMax val="0"/>
          <dgm:chPref val="0"/>
          <dgm:bulletEnabled val="1"/>
        </dgm:presLayoutVars>
      </dgm:prSet>
      <dgm:spPr/>
    </dgm:pt>
    <dgm:pt modelId="{571D68AB-B350-4D5C-AB6A-ABC40C2D8986}" type="pres">
      <dgm:prSet presAssocID="{C8B9AACC-6090-4E93-B112-FEF419B2C8C0}" presName="desTx" presStyleLbl="alignAccFollowNode1" presStyleIdx="1" presStyleCnt="3">
        <dgm:presLayoutVars>
          <dgm:bulletEnabled val="1"/>
        </dgm:presLayoutVars>
      </dgm:prSet>
      <dgm:spPr/>
    </dgm:pt>
    <dgm:pt modelId="{F7B218AC-2FBD-4F6D-AFE8-3263399BC2F7}" type="pres">
      <dgm:prSet presAssocID="{189DEA9E-C25E-4034-8501-E0959F0E50DA}" presName="space" presStyleCnt="0"/>
      <dgm:spPr/>
    </dgm:pt>
    <dgm:pt modelId="{F7101213-BF46-4FD5-9C2C-E1DDF6F4C64B}" type="pres">
      <dgm:prSet presAssocID="{C5E6BC8D-1A4E-42C8-8E2C-7EC17FC2E1D1}" presName="composite" presStyleCnt="0"/>
      <dgm:spPr/>
    </dgm:pt>
    <dgm:pt modelId="{98493B2B-A905-429A-BAEF-6EBFD0668D83}" type="pres">
      <dgm:prSet presAssocID="{C5E6BC8D-1A4E-42C8-8E2C-7EC17FC2E1D1}" presName="parTx" presStyleLbl="alignNode1" presStyleIdx="2" presStyleCnt="3">
        <dgm:presLayoutVars>
          <dgm:chMax val="0"/>
          <dgm:chPref val="0"/>
          <dgm:bulletEnabled val="1"/>
        </dgm:presLayoutVars>
      </dgm:prSet>
      <dgm:spPr/>
    </dgm:pt>
    <dgm:pt modelId="{875AD089-2E66-469E-88C2-DFFE8330212E}" type="pres">
      <dgm:prSet presAssocID="{C5E6BC8D-1A4E-42C8-8E2C-7EC17FC2E1D1}" presName="desTx" presStyleLbl="alignAccFollowNode1" presStyleIdx="2" presStyleCnt="3">
        <dgm:presLayoutVars>
          <dgm:bulletEnabled val="1"/>
        </dgm:presLayoutVars>
      </dgm:prSet>
      <dgm:spPr/>
    </dgm:pt>
  </dgm:ptLst>
  <dgm:cxnLst>
    <dgm:cxn modelId="{E4F42334-EB63-40DE-94BB-2D0F07F5D639}" srcId="{C5E6BC8D-1A4E-42C8-8E2C-7EC17FC2E1D1}" destId="{09E2EDBB-FB3E-4B60-875C-23AF617F3985}" srcOrd="0" destOrd="0" parTransId="{E5138E13-E922-4691-9380-87EA04CDF907}" sibTransId="{12A8F3F2-3EA0-4A05-ADCA-5CBAB885E305}"/>
    <dgm:cxn modelId="{4F8C6138-289F-4844-9D6B-F8511B13ED2F}" type="presOf" srcId="{75151AD3-56D0-4892-9CC3-0245E0F61F03}" destId="{BD651282-0938-422C-9E95-11E748D01F8C}" srcOrd="0" destOrd="0" presId="urn:microsoft.com/office/officeart/2005/8/layout/hList1"/>
    <dgm:cxn modelId="{BCE5DB3A-467D-498D-996F-34F511A90A5C}" srcId="{C8B9AACC-6090-4E93-B112-FEF419B2C8C0}" destId="{C923180A-1F5E-4EDF-B1B4-BF296491DA39}" srcOrd="0" destOrd="0" parTransId="{64CF54F0-ABE1-4118-8E0E-503764491476}" sibTransId="{EAFD4255-150B-483D-854A-FCFF3E1C3818}"/>
    <dgm:cxn modelId="{DB6C073C-8D0D-468E-A740-B7FD6B4B106D}" type="presOf" srcId="{C8B9AACC-6090-4E93-B112-FEF419B2C8C0}" destId="{7C161E6A-A933-4F26-AC69-DB5355D2DFE6}" srcOrd="0" destOrd="0" presId="urn:microsoft.com/office/officeart/2005/8/layout/hList1"/>
    <dgm:cxn modelId="{19EDE25D-542F-4DC6-A5AA-1E4E2817439B}" srcId="{C5E6BC8D-1A4E-42C8-8E2C-7EC17FC2E1D1}" destId="{36964C44-90A9-431D-9A15-FE50B618DB49}" srcOrd="1" destOrd="0" parTransId="{E14F2A38-FB6E-4499-9656-129CAFB723B7}" sibTransId="{BB5F391D-6918-4461-A41B-A35651428934}"/>
    <dgm:cxn modelId="{6B400548-84AC-417D-86D0-57E015475FFF}" type="presOf" srcId="{36964C44-90A9-431D-9A15-FE50B618DB49}" destId="{875AD089-2E66-469E-88C2-DFFE8330212E}" srcOrd="0" destOrd="1" presId="urn:microsoft.com/office/officeart/2005/8/layout/hList1"/>
    <dgm:cxn modelId="{E8D81469-988D-45B3-B9EA-2D2573365D3C}" type="presOf" srcId="{DD879645-BB58-407B-A47E-D1FA7C57DE19}" destId="{9B31B566-F93C-4932-9C27-2AC260B106B4}" srcOrd="0" destOrd="0" presId="urn:microsoft.com/office/officeart/2005/8/layout/hList1"/>
    <dgm:cxn modelId="{0839064A-C0A4-4793-98C9-AD59CECDA429}" srcId="{C032F1C4-CE23-4B17-8F24-BE6AC62B5DD2}" destId="{C8B9AACC-6090-4E93-B112-FEF419B2C8C0}" srcOrd="1" destOrd="0" parTransId="{A7E617ED-9935-4663-8F3F-C5929E3D596D}" sibTransId="{189DEA9E-C25E-4034-8501-E0959F0E50DA}"/>
    <dgm:cxn modelId="{B8151A82-97B0-4A6B-96BC-6914694D949A}" srcId="{C032F1C4-CE23-4B17-8F24-BE6AC62B5DD2}" destId="{C5E6BC8D-1A4E-42C8-8E2C-7EC17FC2E1D1}" srcOrd="2" destOrd="0" parTransId="{D540C9D5-0D0F-4ED0-A8C6-5122EF89E0B8}" sibTransId="{3984F889-9155-4B34-8DCE-A8EECAF129A9}"/>
    <dgm:cxn modelId="{21447794-36EF-4D5D-B30A-43DFDAD44097}" type="presOf" srcId="{09E2EDBB-FB3E-4B60-875C-23AF617F3985}" destId="{875AD089-2E66-469E-88C2-DFFE8330212E}" srcOrd="0" destOrd="0" presId="urn:microsoft.com/office/officeart/2005/8/layout/hList1"/>
    <dgm:cxn modelId="{A5C771A8-5982-496C-8BB1-DD6AA42FC231}" type="presOf" srcId="{C5E6BC8D-1A4E-42C8-8E2C-7EC17FC2E1D1}" destId="{98493B2B-A905-429A-BAEF-6EBFD0668D83}" srcOrd="0" destOrd="0" presId="urn:microsoft.com/office/officeart/2005/8/layout/hList1"/>
    <dgm:cxn modelId="{B3DE65D2-24BB-4268-AA0A-53ADA4D0C0D3}" srcId="{C032F1C4-CE23-4B17-8F24-BE6AC62B5DD2}" destId="{75151AD3-56D0-4892-9CC3-0245E0F61F03}" srcOrd="0" destOrd="0" parTransId="{251E6184-4BAA-4DDB-A10B-FABA4B4EC6AC}" sibTransId="{8D6B5241-E3C8-447A-AED6-C9C8EC5B134E}"/>
    <dgm:cxn modelId="{E0E559EE-F745-4296-9764-8F9C3499296E}" srcId="{75151AD3-56D0-4892-9CC3-0245E0F61F03}" destId="{DD879645-BB58-407B-A47E-D1FA7C57DE19}" srcOrd="0" destOrd="0" parTransId="{DF9B7292-02E2-428F-9384-E2F91AD9145A}" sibTransId="{888118AD-0CFE-47C8-B0CF-5D705BEE4271}"/>
    <dgm:cxn modelId="{0647B5F4-FEE2-41D2-9E58-740358B717DF}" type="presOf" srcId="{C923180A-1F5E-4EDF-B1B4-BF296491DA39}" destId="{571D68AB-B350-4D5C-AB6A-ABC40C2D8986}" srcOrd="0" destOrd="0" presId="urn:microsoft.com/office/officeart/2005/8/layout/hList1"/>
    <dgm:cxn modelId="{C55140F9-8FB7-4843-9C39-528F8955E8FA}" type="presOf" srcId="{C032F1C4-CE23-4B17-8F24-BE6AC62B5DD2}" destId="{D87BED67-81A6-4D17-8D17-E76427E1E33B}" srcOrd="0" destOrd="0" presId="urn:microsoft.com/office/officeart/2005/8/layout/hList1"/>
    <dgm:cxn modelId="{5E7078FF-97A7-4EB6-B52A-ACD4A31A25A0}" type="presParOf" srcId="{D87BED67-81A6-4D17-8D17-E76427E1E33B}" destId="{3B4AE95A-9591-421D-A73D-8C752F096023}" srcOrd="0" destOrd="0" presId="urn:microsoft.com/office/officeart/2005/8/layout/hList1"/>
    <dgm:cxn modelId="{9F59A703-76C9-443D-A26E-FAEED66106A5}" type="presParOf" srcId="{3B4AE95A-9591-421D-A73D-8C752F096023}" destId="{BD651282-0938-422C-9E95-11E748D01F8C}" srcOrd="0" destOrd="0" presId="urn:microsoft.com/office/officeart/2005/8/layout/hList1"/>
    <dgm:cxn modelId="{1F3959CC-D909-404B-BBEF-6A5BFF78C7A3}" type="presParOf" srcId="{3B4AE95A-9591-421D-A73D-8C752F096023}" destId="{9B31B566-F93C-4932-9C27-2AC260B106B4}" srcOrd="1" destOrd="0" presId="urn:microsoft.com/office/officeart/2005/8/layout/hList1"/>
    <dgm:cxn modelId="{DB58917B-E84A-474C-82AB-B3C34E669197}" type="presParOf" srcId="{D87BED67-81A6-4D17-8D17-E76427E1E33B}" destId="{B63729D6-F3DB-48E7-93F1-D6F50BEF5888}" srcOrd="1" destOrd="0" presId="urn:microsoft.com/office/officeart/2005/8/layout/hList1"/>
    <dgm:cxn modelId="{A180CD1F-411F-4C0C-8DD7-40A6C2B37183}" type="presParOf" srcId="{D87BED67-81A6-4D17-8D17-E76427E1E33B}" destId="{72AAB9C0-3B52-40E5-B9E7-00904F9DBA3A}" srcOrd="2" destOrd="0" presId="urn:microsoft.com/office/officeart/2005/8/layout/hList1"/>
    <dgm:cxn modelId="{37054B85-70F2-4FD3-8C28-C42E1266C8F8}" type="presParOf" srcId="{72AAB9C0-3B52-40E5-B9E7-00904F9DBA3A}" destId="{7C161E6A-A933-4F26-AC69-DB5355D2DFE6}" srcOrd="0" destOrd="0" presId="urn:microsoft.com/office/officeart/2005/8/layout/hList1"/>
    <dgm:cxn modelId="{FE7042FB-E3F8-4E9F-935A-070A1DB699A6}" type="presParOf" srcId="{72AAB9C0-3B52-40E5-B9E7-00904F9DBA3A}" destId="{571D68AB-B350-4D5C-AB6A-ABC40C2D8986}" srcOrd="1" destOrd="0" presId="urn:microsoft.com/office/officeart/2005/8/layout/hList1"/>
    <dgm:cxn modelId="{C05129FA-33ED-4D75-BF08-EA2D7D48B940}" type="presParOf" srcId="{D87BED67-81A6-4D17-8D17-E76427E1E33B}" destId="{F7B218AC-2FBD-4F6D-AFE8-3263399BC2F7}" srcOrd="3" destOrd="0" presId="urn:microsoft.com/office/officeart/2005/8/layout/hList1"/>
    <dgm:cxn modelId="{AAF39F93-40D7-4424-B34B-8112AE05C4D6}" type="presParOf" srcId="{D87BED67-81A6-4D17-8D17-E76427E1E33B}" destId="{F7101213-BF46-4FD5-9C2C-E1DDF6F4C64B}" srcOrd="4" destOrd="0" presId="urn:microsoft.com/office/officeart/2005/8/layout/hList1"/>
    <dgm:cxn modelId="{EDA28480-5457-4CEA-BE02-0F3D128ECD3A}" type="presParOf" srcId="{F7101213-BF46-4FD5-9C2C-E1DDF6F4C64B}" destId="{98493B2B-A905-429A-BAEF-6EBFD0668D83}" srcOrd="0" destOrd="0" presId="urn:microsoft.com/office/officeart/2005/8/layout/hList1"/>
    <dgm:cxn modelId="{7FB0305B-BE26-4F8B-8BD0-E3315A818859}" type="presParOf" srcId="{F7101213-BF46-4FD5-9C2C-E1DDF6F4C64B}" destId="{875AD089-2E66-469E-88C2-DFFE8330212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58630-FC85-4EBE-9DA4-FA5707CE2F87}">
      <dsp:nvSpPr>
        <dsp:cNvPr id="0" name=""/>
        <dsp:cNvSpPr/>
      </dsp:nvSpPr>
      <dsp:spPr>
        <a:xfrm>
          <a:off x="357" y="508456"/>
          <a:ext cx="0" cy="3870885"/>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BD0F0C-F483-40FB-A031-5C3617A7085B}">
      <dsp:nvSpPr>
        <dsp:cNvPr id="0" name=""/>
        <dsp:cNvSpPr/>
      </dsp:nvSpPr>
      <dsp:spPr>
        <a:xfrm>
          <a:off x="107881" y="637485"/>
          <a:ext cx="2035870" cy="1741898"/>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987753-8B3F-4F60-AFF6-185331770F5F}">
      <dsp:nvSpPr>
        <dsp:cNvPr id="0" name=""/>
        <dsp:cNvSpPr/>
      </dsp:nvSpPr>
      <dsp:spPr>
        <a:xfrm>
          <a:off x="107881" y="2379384"/>
          <a:ext cx="2035870" cy="1999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40" tIns="78740" rIns="78740" bIns="78740" numCol="1" spcCol="1270" anchor="t" anchorCtr="0">
          <a:noAutofit/>
        </a:bodyPr>
        <a:lstStyle/>
        <a:p>
          <a:pPr marL="0" lvl="0" indent="0" algn="ctr" defTabSz="1377950">
            <a:lnSpc>
              <a:spcPct val="90000"/>
            </a:lnSpc>
            <a:spcBef>
              <a:spcPct val="0"/>
            </a:spcBef>
            <a:spcAft>
              <a:spcPct val="35000"/>
            </a:spcAft>
            <a:buNone/>
          </a:pPr>
          <a:r>
            <a:rPr lang="en-US" sz="3100" kern="1200" dirty="0"/>
            <a:t>Identify, notify and chaperone</a:t>
          </a:r>
        </a:p>
      </dsp:txBody>
      <dsp:txXfrm>
        <a:off x="107881" y="2379384"/>
        <a:ext cx="2035870" cy="1999957"/>
      </dsp:txXfrm>
    </dsp:sp>
    <dsp:sp modelId="{FACB7ECB-811D-4FFC-A330-425010901C9A}">
      <dsp:nvSpPr>
        <dsp:cNvPr id="0" name=""/>
        <dsp:cNvSpPr/>
      </dsp:nvSpPr>
      <dsp:spPr>
        <a:xfrm>
          <a:off x="357" y="78358"/>
          <a:ext cx="2150491" cy="43009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kern="1200" dirty="0"/>
            <a:t>Step 1</a:t>
          </a:r>
        </a:p>
      </dsp:txBody>
      <dsp:txXfrm>
        <a:off x="357" y="78358"/>
        <a:ext cx="2150491" cy="430098"/>
      </dsp:txXfrm>
    </dsp:sp>
    <dsp:sp modelId="{42DB1A58-CCCF-44A8-A5DD-A5012B99A530}">
      <dsp:nvSpPr>
        <dsp:cNvPr id="0" name=""/>
        <dsp:cNvSpPr/>
      </dsp:nvSpPr>
      <dsp:spPr>
        <a:xfrm>
          <a:off x="2636088" y="508456"/>
          <a:ext cx="0" cy="3870885"/>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87C1E3-84A5-4905-AB9F-F4E7C5E80704}">
      <dsp:nvSpPr>
        <dsp:cNvPr id="0" name=""/>
        <dsp:cNvSpPr/>
      </dsp:nvSpPr>
      <dsp:spPr>
        <a:xfrm>
          <a:off x="2743612" y="637485"/>
          <a:ext cx="2035870" cy="1741898"/>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300938-72D4-4726-83E3-C78D254E0254}">
      <dsp:nvSpPr>
        <dsp:cNvPr id="0" name=""/>
        <dsp:cNvSpPr/>
      </dsp:nvSpPr>
      <dsp:spPr>
        <a:xfrm>
          <a:off x="2743612" y="2379384"/>
          <a:ext cx="2035870" cy="1999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40" tIns="78740" rIns="78740" bIns="78740" numCol="1" spcCol="1270" anchor="t" anchorCtr="0">
          <a:noAutofit/>
        </a:bodyPr>
        <a:lstStyle/>
        <a:p>
          <a:pPr marL="0" lvl="0" indent="0" algn="ctr" defTabSz="1377950">
            <a:lnSpc>
              <a:spcPct val="90000"/>
            </a:lnSpc>
            <a:spcBef>
              <a:spcPct val="0"/>
            </a:spcBef>
            <a:spcAft>
              <a:spcPct val="35000"/>
            </a:spcAft>
            <a:buNone/>
          </a:pPr>
          <a:r>
            <a:rPr lang="en-US" sz="3100" kern="1200" dirty="0"/>
            <a:t>Provide a sample</a:t>
          </a:r>
        </a:p>
      </dsp:txBody>
      <dsp:txXfrm>
        <a:off x="2743612" y="2379384"/>
        <a:ext cx="2035870" cy="1999957"/>
      </dsp:txXfrm>
    </dsp:sp>
    <dsp:sp modelId="{759C703B-C98A-4C5A-9045-7094E83F5151}">
      <dsp:nvSpPr>
        <dsp:cNvPr id="0" name=""/>
        <dsp:cNvSpPr/>
      </dsp:nvSpPr>
      <dsp:spPr>
        <a:xfrm>
          <a:off x="2636088" y="78358"/>
          <a:ext cx="2150491" cy="43009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kern="1200" dirty="0"/>
            <a:t>Step 2</a:t>
          </a:r>
        </a:p>
      </dsp:txBody>
      <dsp:txXfrm>
        <a:off x="2636088" y="78358"/>
        <a:ext cx="2150491" cy="430098"/>
      </dsp:txXfrm>
    </dsp:sp>
    <dsp:sp modelId="{73658839-4721-4704-9D54-AAF9A3A7054C}">
      <dsp:nvSpPr>
        <dsp:cNvPr id="0" name=""/>
        <dsp:cNvSpPr/>
      </dsp:nvSpPr>
      <dsp:spPr>
        <a:xfrm>
          <a:off x="5271819" y="508456"/>
          <a:ext cx="0" cy="3870885"/>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58F4E1-65FB-4624-A4F6-E8C41953D5BD}">
      <dsp:nvSpPr>
        <dsp:cNvPr id="0" name=""/>
        <dsp:cNvSpPr/>
      </dsp:nvSpPr>
      <dsp:spPr>
        <a:xfrm>
          <a:off x="5379344" y="637485"/>
          <a:ext cx="2035870" cy="1741898"/>
        </a:xfrm>
        <a:prstGeom prst="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0FDEDF-0F45-45AB-99B1-4F84BFD1E4FD}">
      <dsp:nvSpPr>
        <dsp:cNvPr id="0" name=""/>
        <dsp:cNvSpPr/>
      </dsp:nvSpPr>
      <dsp:spPr>
        <a:xfrm>
          <a:off x="5379344" y="2379384"/>
          <a:ext cx="2035870" cy="1999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40" tIns="78740" rIns="78740" bIns="78740" numCol="1" spcCol="1270" anchor="t" anchorCtr="0">
          <a:noAutofit/>
        </a:bodyPr>
        <a:lstStyle/>
        <a:p>
          <a:pPr marL="0" lvl="0" indent="0" algn="ctr" defTabSz="1377950">
            <a:lnSpc>
              <a:spcPct val="90000"/>
            </a:lnSpc>
            <a:spcBef>
              <a:spcPct val="0"/>
            </a:spcBef>
            <a:spcAft>
              <a:spcPct val="35000"/>
            </a:spcAft>
            <a:buNone/>
          </a:pPr>
          <a:r>
            <a:rPr lang="en-US" sz="3100" kern="1200" dirty="0"/>
            <a:t>Divide, seal and test the sample</a:t>
          </a:r>
        </a:p>
      </dsp:txBody>
      <dsp:txXfrm>
        <a:off x="5379344" y="2379384"/>
        <a:ext cx="2035870" cy="1999957"/>
      </dsp:txXfrm>
    </dsp:sp>
    <dsp:sp modelId="{DB0C69C6-E24A-4A8A-8F23-F4277AD68835}">
      <dsp:nvSpPr>
        <dsp:cNvPr id="0" name=""/>
        <dsp:cNvSpPr/>
      </dsp:nvSpPr>
      <dsp:spPr>
        <a:xfrm>
          <a:off x="5271819" y="78358"/>
          <a:ext cx="2150491" cy="43009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kern="1200" dirty="0"/>
            <a:t>Step 3</a:t>
          </a:r>
        </a:p>
      </dsp:txBody>
      <dsp:txXfrm>
        <a:off x="5271819" y="78358"/>
        <a:ext cx="2150491" cy="430098"/>
      </dsp:txXfrm>
    </dsp:sp>
    <dsp:sp modelId="{A739A7F4-B3DE-4090-B033-B6EB4F765FBB}">
      <dsp:nvSpPr>
        <dsp:cNvPr id="0" name=""/>
        <dsp:cNvSpPr/>
      </dsp:nvSpPr>
      <dsp:spPr>
        <a:xfrm>
          <a:off x="7907550" y="508456"/>
          <a:ext cx="0" cy="3870885"/>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819168-B231-44A5-A8CA-BA79CDD83DA4}">
      <dsp:nvSpPr>
        <dsp:cNvPr id="0" name=""/>
        <dsp:cNvSpPr/>
      </dsp:nvSpPr>
      <dsp:spPr>
        <a:xfrm>
          <a:off x="8015075" y="637485"/>
          <a:ext cx="2035870" cy="1741898"/>
        </a:xfrm>
        <a:prstGeom prst="rect">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6AC801-9E2B-428D-AC1B-D3179FD6DED7}">
      <dsp:nvSpPr>
        <dsp:cNvPr id="0" name=""/>
        <dsp:cNvSpPr/>
      </dsp:nvSpPr>
      <dsp:spPr>
        <a:xfrm>
          <a:off x="8015075" y="2379384"/>
          <a:ext cx="2035870" cy="1999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40" tIns="78740" rIns="78740" bIns="78740" numCol="1" spcCol="1270" anchor="t" anchorCtr="0">
          <a:noAutofit/>
        </a:bodyPr>
        <a:lstStyle/>
        <a:p>
          <a:pPr marL="0" lvl="0" indent="0" algn="ctr" defTabSz="1377950">
            <a:lnSpc>
              <a:spcPct val="90000"/>
            </a:lnSpc>
            <a:spcBef>
              <a:spcPct val="0"/>
            </a:spcBef>
            <a:spcAft>
              <a:spcPct val="35000"/>
            </a:spcAft>
            <a:buNone/>
          </a:pPr>
          <a:r>
            <a:rPr lang="en-US" sz="3100" kern="1200" dirty="0"/>
            <a:t>Record and certify the sample </a:t>
          </a:r>
        </a:p>
      </dsp:txBody>
      <dsp:txXfrm>
        <a:off x="8015075" y="2379384"/>
        <a:ext cx="2035870" cy="1999957"/>
      </dsp:txXfrm>
    </dsp:sp>
    <dsp:sp modelId="{7EF885F0-A32E-4348-9B84-19A91B17B0A7}">
      <dsp:nvSpPr>
        <dsp:cNvPr id="0" name=""/>
        <dsp:cNvSpPr/>
      </dsp:nvSpPr>
      <dsp:spPr>
        <a:xfrm>
          <a:off x="7907550" y="78358"/>
          <a:ext cx="2150491" cy="43009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kern="1200" dirty="0"/>
            <a:t>Step 4</a:t>
          </a:r>
        </a:p>
      </dsp:txBody>
      <dsp:txXfrm>
        <a:off x="7907550" y="78358"/>
        <a:ext cx="2150491" cy="4300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51282-0938-422C-9E95-11E748D01F8C}">
      <dsp:nvSpPr>
        <dsp:cNvPr id="0" name=""/>
        <dsp:cNvSpPr/>
      </dsp:nvSpPr>
      <dsp:spPr>
        <a:xfrm>
          <a:off x="3143" y="31343"/>
          <a:ext cx="3064668" cy="89788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Controlled variables</a:t>
          </a:r>
        </a:p>
      </dsp:txBody>
      <dsp:txXfrm>
        <a:off x="3143" y="31343"/>
        <a:ext cx="3064668" cy="897883"/>
      </dsp:txXfrm>
    </dsp:sp>
    <dsp:sp modelId="{9B31B566-F93C-4932-9C27-2AC260B106B4}">
      <dsp:nvSpPr>
        <dsp:cNvPr id="0" name=""/>
        <dsp:cNvSpPr/>
      </dsp:nvSpPr>
      <dsp:spPr>
        <a:xfrm>
          <a:off x="3143" y="929226"/>
          <a:ext cx="3064668" cy="34971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These are kept the same throughout your experiments</a:t>
          </a:r>
        </a:p>
      </dsp:txBody>
      <dsp:txXfrm>
        <a:off x="3143" y="929226"/>
        <a:ext cx="3064668" cy="3497130"/>
      </dsp:txXfrm>
    </dsp:sp>
    <dsp:sp modelId="{7C161E6A-A933-4F26-AC69-DB5355D2DFE6}">
      <dsp:nvSpPr>
        <dsp:cNvPr id="0" name=""/>
        <dsp:cNvSpPr/>
      </dsp:nvSpPr>
      <dsp:spPr>
        <a:xfrm>
          <a:off x="3496865" y="31343"/>
          <a:ext cx="3064668" cy="89788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Independent variable</a:t>
          </a:r>
        </a:p>
      </dsp:txBody>
      <dsp:txXfrm>
        <a:off x="3496865" y="31343"/>
        <a:ext cx="3064668" cy="897883"/>
      </dsp:txXfrm>
    </dsp:sp>
    <dsp:sp modelId="{571D68AB-B350-4D5C-AB6A-ABC40C2D8986}">
      <dsp:nvSpPr>
        <dsp:cNvPr id="0" name=""/>
        <dsp:cNvSpPr/>
      </dsp:nvSpPr>
      <dsp:spPr>
        <a:xfrm>
          <a:off x="3496865" y="929226"/>
          <a:ext cx="3064668" cy="34971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The </a:t>
          </a:r>
          <a:r>
            <a:rPr lang="en-US" sz="2600" b="1" kern="1200" dirty="0"/>
            <a:t>one</a:t>
          </a:r>
          <a:r>
            <a:rPr lang="en-US" sz="2600" kern="1200" dirty="0"/>
            <a:t> variable you purposely change and test</a:t>
          </a:r>
        </a:p>
      </dsp:txBody>
      <dsp:txXfrm>
        <a:off x="3496865" y="929226"/>
        <a:ext cx="3064668" cy="3497130"/>
      </dsp:txXfrm>
    </dsp:sp>
    <dsp:sp modelId="{98493B2B-A905-429A-BAEF-6EBFD0668D83}">
      <dsp:nvSpPr>
        <dsp:cNvPr id="0" name=""/>
        <dsp:cNvSpPr/>
      </dsp:nvSpPr>
      <dsp:spPr>
        <a:xfrm>
          <a:off x="6990588" y="31343"/>
          <a:ext cx="3064668" cy="89788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Dependent variable</a:t>
          </a:r>
        </a:p>
      </dsp:txBody>
      <dsp:txXfrm>
        <a:off x="6990588" y="31343"/>
        <a:ext cx="3064668" cy="897883"/>
      </dsp:txXfrm>
    </dsp:sp>
    <dsp:sp modelId="{875AD089-2E66-469E-88C2-DFFE8330212E}">
      <dsp:nvSpPr>
        <dsp:cNvPr id="0" name=""/>
        <dsp:cNvSpPr/>
      </dsp:nvSpPr>
      <dsp:spPr>
        <a:xfrm>
          <a:off x="6990588" y="929226"/>
          <a:ext cx="3064668" cy="34971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The measure of change observed because of independent variable</a:t>
          </a:r>
        </a:p>
        <a:p>
          <a:pPr marL="228600" lvl="1" indent="-228600" algn="l" defTabSz="1155700">
            <a:lnSpc>
              <a:spcPct val="90000"/>
            </a:lnSpc>
            <a:spcBef>
              <a:spcPct val="0"/>
            </a:spcBef>
            <a:spcAft>
              <a:spcPct val="15000"/>
            </a:spcAft>
            <a:buChar char="•"/>
          </a:pPr>
          <a:r>
            <a:rPr lang="en-US" sz="2600" kern="1200" dirty="0"/>
            <a:t>Decide how you will measure the change</a:t>
          </a:r>
        </a:p>
      </dsp:txBody>
      <dsp:txXfrm>
        <a:off x="6990588" y="929226"/>
        <a:ext cx="3064668" cy="3497130"/>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475077-A074-4E8C-B45E-964494945228}" type="datetimeFigureOut">
              <a:rPr lang="en-US"/>
              <a:t>1/29/2020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E4C80B-8910-445E-8D30-7A590951118B}" type="slidenum">
              <a:rPr/>
              <a:t>‹#›</a:t>
            </a:fld>
            <a:endParaRPr/>
          </a:p>
        </p:txBody>
      </p:sp>
    </p:spTree>
    <p:extLst>
      <p:ext uri="{BB962C8B-B14F-4D97-AF65-F5344CB8AC3E}">
        <p14:creationId xmlns:p14="http://schemas.microsoft.com/office/powerpoint/2010/main" val="162125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B48A4-4B96-49F4-8C25-4C9D06114B2C}" type="datetimeFigureOut">
              <a:rPr lang="en-US"/>
              <a:t>1/29/2020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1F1E7-4EFD-4BFF-B438-FCD52FD36B17}" type="slidenum">
              <a:rPr/>
              <a:t>‹#›</a:t>
            </a:fld>
            <a:endParaRPr/>
          </a:p>
        </p:txBody>
      </p:sp>
    </p:spTree>
    <p:extLst>
      <p:ext uri="{BB962C8B-B14F-4D97-AF65-F5344CB8AC3E}">
        <p14:creationId xmlns:p14="http://schemas.microsoft.com/office/powerpoint/2010/main" val="47356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Summarize your research in</a:t>
            </a:r>
            <a:r>
              <a:rPr lang="en-US" baseline="0" dirty="0"/>
              <a:t> three to five points.</a:t>
            </a:r>
            <a:endParaRPr lang="en-US" dirty="0"/>
          </a:p>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2</a:t>
            </a:fld>
            <a:endParaRPr lang="en-US"/>
          </a:p>
        </p:txBody>
      </p:sp>
    </p:spTree>
    <p:extLst>
      <p:ext uri="{BB962C8B-B14F-4D97-AF65-F5344CB8AC3E}">
        <p14:creationId xmlns:p14="http://schemas.microsoft.com/office/powerpoint/2010/main" val="3855036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question that your experiment answers</a:t>
            </a:r>
          </a:p>
        </p:txBody>
      </p:sp>
      <p:sp>
        <p:nvSpPr>
          <p:cNvPr id="4" name="Slide Number Placeholder 3"/>
          <p:cNvSpPr>
            <a:spLocks noGrp="1"/>
          </p:cNvSpPr>
          <p:nvPr>
            <p:ph type="sldNum" sz="quarter" idx="10"/>
          </p:nvPr>
        </p:nvSpPr>
        <p:spPr/>
        <p:txBody>
          <a:bodyPr/>
          <a:lstStyle/>
          <a:p>
            <a:fld id="{5D81F1E7-4EFD-4BFF-B438-FCD52FD36B17}" type="slidenum">
              <a:rPr lang="en-US" smtClean="0"/>
              <a:t>23</a:t>
            </a:fld>
            <a:endParaRPr lang="en-US"/>
          </a:p>
        </p:txBody>
      </p:sp>
    </p:spTree>
    <p:extLst>
      <p:ext uri="{BB962C8B-B14F-4D97-AF65-F5344CB8AC3E}">
        <p14:creationId xmlns:p14="http://schemas.microsoft.com/office/powerpoint/2010/main" val="621699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question that your experiment answers</a:t>
            </a:r>
          </a:p>
        </p:txBody>
      </p:sp>
      <p:sp>
        <p:nvSpPr>
          <p:cNvPr id="4" name="Slide Number Placeholder 3"/>
          <p:cNvSpPr>
            <a:spLocks noGrp="1"/>
          </p:cNvSpPr>
          <p:nvPr>
            <p:ph type="sldNum" sz="quarter" idx="10"/>
          </p:nvPr>
        </p:nvSpPr>
        <p:spPr/>
        <p:txBody>
          <a:bodyPr/>
          <a:lstStyle/>
          <a:p>
            <a:fld id="{5D81F1E7-4EFD-4BFF-B438-FCD52FD36B17}" type="slidenum">
              <a:rPr lang="en-US" smtClean="0"/>
              <a:t>24</a:t>
            </a:fld>
            <a:endParaRPr lang="en-US"/>
          </a:p>
        </p:txBody>
      </p:sp>
    </p:spTree>
    <p:extLst>
      <p:ext uri="{BB962C8B-B14F-4D97-AF65-F5344CB8AC3E}">
        <p14:creationId xmlns:p14="http://schemas.microsoft.com/office/powerpoint/2010/main" val="1317254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question that your experiment answers</a:t>
            </a:r>
          </a:p>
        </p:txBody>
      </p:sp>
      <p:sp>
        <p:nvSpPr>
          <p:cNvPr id="4" name="Slide Number Placeholder 3"/>
          <p:cNvSpPr>
            <a:spLocks noGrp="1"/>
          </p:cNvSpPr>
          <p:nvPr>
            <p:ph type="sldNum" sz="quarter" idx="10"/>
          </p:nvPr>
        </p:nvSpPr>
        <p:spPr/>
        <p:txBody>
          <a:bodyPr/>
          <a:lstStyle/>
          <a:p>
            <a:fld id="{5D81F1E7-4EFD-4BFF-B438-FCD52FD36B17}" type="slidenum">
              <a:rPr lang="en-US" smtClean="0"/>
              <a:t>27</a:t>
            </a:fld>
            <a:endParaRPr lang="en-US"/>
          </a:p>
        </p:txBody>
      </p:sp>
    </p:spTree>
    <p:extLst>
      <p:ext uri="{BB962C8B-B14F-4D97-AF65-F5344CB8AC3E}">
        <p14:creationId xmlns:p14="http://schemas.microsoft.com/office/powerpoint/2010/main" val="176267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question that your experiment answers</a:t>
            </a:r>
          </a:p>
        </p:txBody>
      </p:sp>
      <p:sp>
        <p:nvSpPr>
          <p:cNvPr id="4" name="Slide Number Placeholder 3"/>
          <p:cNvSpPr>
            <a:spLocks noGrp="1"/>
          </p:cNvSpPr>
          <p:nvPr>
            <p:ph type="sldNum" sz="quarter" idx="10"/>
          </p:nvPr>
        </p:nvSpPr>
        <p:spPr/>
        <p:txBody>
          <a:bodyPr/>
          <a:lstStyle/>
          <a:p>
            <a:fld id="{5D81F1E7-4EFD-4BFF-B438-FCD52FD36B17}" type="slidenum">
              <a:rPr lang="en-US" smtClean="0"/>
              <a:t>28</a:t>
            </a:fld>
            <a:endParaRPr lang="en-US"/>
          </a:p>
        </p:txBody>
      </p:sp>
    </p:spTree>
    <p:extLst>
      <p:ext uri="{BB962C8B-B14F-4D97-AF65-F5344CB8AC3E}">
        <p14:creationId xmlns:p14="http://schemas.microsoft.com/office/powerpoint/2010/main" val="3563640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question that your experiment answers</a:t>
            </a:r>
          </a:p>
        </p:txBody>
      </p:sp>
      <p:sp>
        <p:nvSpPr>
          <p:cNvPr id="4" name="Slide Number Placeholder 3"/>
          <p:cNvSpPr>
            <a:spLocks noGrp="1"/>
          </p:cNvSpPr>
          <p:nvPr>
            <p:ph type="sldNum" sz="quarter" idx="10"/>
          </p:nvPr>
        </p:nvSpPr>
        <p:spPr/>
        <p:txBody>
          <a:bodyPr/>
          <a:lstStyle/>
          <a:p>
            <a:fld id="{5D81F1E7-4EFD-4BFF-B438-FCD52FD36B17}" type="slidenum">
              <a:rPr lang="en-US" smtClean="0"/>
              <a:t>31</a:t>
            </a:fld>
            <a:endParaRPr lang="en-US"/>
          </a:p>
        </p:txBody>
      </p:sp>
    </p:spTree>
    <p:extLst>
      <p:ext uri="{BB962C8B-B14F-4D97-AF65-F5344CB8AC3E}">
        <p14:creationId xmlns:p14="http://schemas.microsoft.com/office/powerpoint/2010/main" val="1545628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question that your experiment answers</a:t>
            </a:r>
          </a:p>
        </p:txBody>
      </p:sp>
      <p:sp>
        <p:nvSpPr>
          <p:cNvPr id="4" name="Slide Number Placeholder 3"/>
          <p:cNvSpPr>
            <a:spLocks noGrp="1"/>
          </p:cNvSpPr>
          <p:nvPr>
            <p:ph type="sldNum" sz="quarter" idx="10"/>
          </p:nvPr>
        </p:nvSpPr>
        <p:spPr/>
        <p:txBody>
          <a:bodyPr/>
          <a:lstStyle/>
          <a:p>
            <a:fld id="{5D81F1E7-4EFD-4BFF-B438-FCD52FD36B17}" type="slidenum">
              <a:rPr lang="en-US" smtClean="0"/>
              <a:t>32</a:t>
            </a:fld>
            <a:endParaRPr lang="en-US"/>
          </a:p>
        </p:txBody>
      </p:sp>
    </p:spTree>
    <p:extLst>
      <p:ext uri="{BB962C8B-B14F-4D97-AF65-F5344CB8AC3E}">
        <p14:creationId xmlns:p14="http://schemas.microsoft.com/office/powerpoint/2010/main" val="520971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Write hypothesis</a:t>
            </a:r>
            <a:r>
              <a:rPr lang="en-US" baseline="0" dirty="0"/>
              <a:t> before you begin the experiment. This should be your best educated guess based on your research.</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35</a:t>
            </a:fld>
            <a:endParaRPr lang="en-US"/>
          </a:p>
        </p:txBody>
      </p:sp>
    </p:spTree>
    <p:extLst>
      <p:ext uri="{BB962C8B-B14F-4D97-AF65-F5344CB8AC3E}">
        <p14:creationId xmlns:p14="http://schemas.microsoft.com/office/powerpoint/2010/main" val="21201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Write hypothesis</a:t>
            </a:r>
            <a:r>
              <a:rPr lang="en-US" baseline="0" dirty="0"/>
              <a:t> before you begin the experiment. This should be your best educated guess based on your research.</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36</a:t>
            </a:fld>
            <a:endParaRPr lang="en-US"/>
          </a:p>
        </p:txBody>
      </p:sp>
    </p:spTree>
    <p:extLst>
      <p:ext uri="{BB962C8B-B14F-4D97-AF65-F5344CB8AC3E}">
        <p14:creationId xmlns:p14="http://schemas.microsoft.com/office/powerpoint/2010/main" val="3537885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Write hypothesis</a:t>
            </a:r>
            <a:r>
              <a:rPr lang="en-US" baseline="0" dirty="0"/>
              <a:t> before you begin the experiment. This should be your best educated guess based on your research.</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39</a:t>
            </a:fld>
            <a:endParaRPr lang="en-US"/>
          </a:p>
        </p:txBody>
      </p:sp>
    </p:spTree>
    <p:extLst>
      <p:ext uri="{BB962C8B-B14F-4D97-AF65-F5344CB8AC3E}">
        <p14:creationId xmlns:p14="http://schemas.microsoft.com/office/powerpoint/2010/main" val="810182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Write hypothesis</a:t>
            </a:r>
            <a:r>
              <a:rPr lang="en-US" baseline="0" dirty="0"/>
              <a:t> before you begin the experiment. This should be your best educated guess based on your research.</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40</a:t>
            </a:fld>
            <a:endParaRPr lang="en-US"/>
          </a:p>
        </p:txBody>
      </p:sp>
    </p:spTree>
    <p:extLst>
      <p:ext uri="{BB962C8B-B14F-4D97-AF65-F5344CB8AC3E}">
        <p14:creationId xmlns:p14="http://schemas.microsoft.com/office/powerpoint/2010/main" val="3825235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question that your experiment answers</a:t>
            </a:r>
          </a:p>
        </p:txBody>
      </p:sp>
      <p:sp>
        <p:nvSpPr>
          <p:cNvPr id="4" name="Slide Number Placeholder 3"/>
          <p:cNvSpPr>
            <a:spLocks noGrp="1"/>
          </p:cNvSpPr>
          <p:nvPr>
            <p:ph type="sldNum" sz="quarter" idx="10"/>
          </p:nvPr>
        </p:nvSpPr>
        <p:spPr/>
        <p:txBody>
          <a:bodyPr/>
          <a:lstStyle/>
          <a:p>
            <a:fld id="{5D81F1E7-4EFD-4BFF-B438-FCD52FD36B17}" type="slidenum">
              <a:rPr lang="en-US" smtClean="0"/>
              <a:t>7</a:t>
            </a:fld>
            <a:endParaRPr lang="en-US"/>
          </a:p>
        </p:txBody>
      </p:sp>
    </p:spTree>
    <p:extLst>
      <p:ext uri="{BB962C8B-B14F-4D97-AF65-F5344CB8AC3E}">
        <p14:creationId xmlns:p14="http://schemas.microsoft.com/office/powerpoint/2010/main" val="3172494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Write hypothesis</a:t>
            </a:r>
            <a:r>
              <a:rPr lang="en-US" baseline="0" dirty="0"/>
              <a:t> before you begin the experiment. This should be your best educated guess based on your research.</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43</a:t>
            </a:fld>
            <a:endParaRPr lang="en-US"/>
          </a:p>
        </p:txBody>
      </p:sp>
    </p:spTree>
    <p:extLst>
      <p:ext uri="{BB962C8B-B14F-4D97-AF65-F5344CB8AC3E}">
        <p14:creationId xmlns:p14="http://schemas.microsoft.com/office/powerpoint/2010/main" val="2784563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Write hypothesis</a:t>
            </a:r>
            <a:r>
              <a:rPr lang="en-US" baseline="0" dirty="0"/>
              <a:t> before you begin the experiment. This should be your best educated guess based on your research.</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44</a:t>
            </a:fld>
            <a:endParaRPr lang="en-US"/>
          </a:p>
        </p:txBody>
      </p:sp>
    </p:spTree>
    <p:extLst>
      <p:ext uri="{BB962C8B-B14F-4D97-AF65-F5344CB8AC3E}">
        <p14:creationId xmlns:p14="http://schemas.microsoft.com/office/powerpoint/2010/main" val="2204305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Write hypothesis</a:t>
            </a:r>
            <a:r>
              <a:rPr lang="en-US" baseline="0" dirty="0"/>
              <a:t> before you begin the experiment. This should be your best educated guess based on your research.</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47</a:t>
            </a:fld>
            <a:endParaRPr lang="en-US"/>
          </a:p>
        </p:txBody>
      </p:sp>
    </p:spTree>
    <p:extLst>
      <p:ext uri="{BB962C8B-B14F-4D97-AF65-F5344CB8AC3E}">
        <p14:creationId xmlns:p14="http://schemas.microsoft.com/office/powerpoint/2010/main" val="221506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Write hypothesis</a:t>
            </a:r>
            <a:r>
              <a:rPr lang="en-US" baseline="0" dirty="0"/>
              <a:t> before you begin the experiment. This should be your best educated guess based on your research.</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48</a:t>
            </a:fld>
            <a:endParaRPr lang="en-US"/>
          </a:p>
        </p:txBody>
      </p:sp>
    </p:spTree>
    <p:extLst>
      <p:ext uri="{BB962C8B-B14F-4D97-AF65-F5344CB8AC3E}">
        <p14:creationId xmlns:p14="http://schemas.microsoft.com/office/powerpoint/2010/main" val="780973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Summarize your research in</a:t>
            </a:r>
            <a:r>
              <a:rPr lang="en-US" baseline="0" dirty="0"/>
              <a:t> three to five points.</a:t>
            </a:r>
            <a:endParaRPr lang="en-US" dirty="0"/>
          </a:p>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51</a:t>
            </a:fld>
            <a:endParaRPr lang="en-US"/>
          </a:p>
        </p:txBody>
      </p:sp>
    </p:spTree>
    <p:extLst>
      <p:ext uri="{BB962C8B-B14F-4D97-AF65-F5344CB8AC3E}">
        <p14:creationId xmlns:p14="http://schemas.microsoft.com/office/powerpoint/2010/main" val="1305767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Summarize your research in</a:t>
            </a:r>
            <a:r>
              <a:rPr lang="en-US" baseline="0" dirty="0"/>
              <a:t> three to five points.</a:t>
            </a:r>
            <a:endParaRPr lang="en-US" dirty="0"/>
          </a:p>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52</a:t>
            </a:fld>
            <a:endParaRPr lang="en-US"/>
          </a:p>
        </p:txBody>
      </p:sp>
    </p:spTree>
    <p:extLst>
      <p:ext uri="{BB962C8B-B14F-4D97-AF65-F5344CB8AC3E}">
        <p14:creationId xmlns:p14="http://schemas.microsoft.com/office/powerpoint/2010/main" val="2126060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Summarize your research in</a:t>
            </a:r>
            <a:r>
              <a:rPr lang="en-US" baseline="0" dirty="0"/>
              <a:t> three to five points.</a:t>
            </a:r>
            <a:endParaRPr lang="en-US" dirty="0"/>
          </a:p>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53</a:t>
            </a:fld>
            <a:endParaRPr lang="en-US"/>
          </a:p>
        </p:txBody>
      </p:sp>
    </p:spTree>
    <p:extLst>
      <p:ext uri="{BB962C8B-B14F-4D97-AF65-F5344CB8AC3E}">
        <p14:creationId xmlns:p14="http://schemas.microsoft.com/office/powerpoint/2010/main" val="2264794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Summarize your research in</a:t>
            </a:r>
            <a:r>
              <a:rPr lang="en-US" baseline="0" dirty="0"/>
              <a:t> three to five points.</a:t>
            </a:r>
            <a:endParaRPr lang="en-US" dirty="0"/>
          </a:p>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54</a:t>
            </a:fld>
            <a:endParaRPr lang="en-US"/>
          </a:p>
        </p:txBody>
      </p:sp>
    </p:spTree>
    <p:extLst>
      <p:ext uri="{BB962C8B-B14F-4D97-AF65-F5344CB8AC3E}">
        <p14:creationId xmlns:p14="http://schemas.microsoft.com/office/powerpoint/2010/main" val="2008424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Summarize your research in</a:t>
            </a:r>
            <a:r>
              <a:rPr lang="en-US" baseline="0" dirty="0"/>
              <a:t> three to five points.</a:t>
            </a:r>
            <a:endParaRPr lang="en-US" dirty="0"/>
          </a:p>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55</a:t>
            </a:fld>
            <a:endParaRPr lang="en-US"/>
          </a:p>
        </p:txBody>
      </p:sp>
    </p:spTree>
    <p:extLst>
      <p:ext uri="{BB962C8B-B14F-4D97-AF65-F5344CB8AC3E}">
        <p14:creationId xmlns:p14="http://schemas.microsoft.com/office/powerpoint/2010/main" val="3128583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Summarize your research in</a:t>
            </a:r>
            <a:r>
              <a:rPr lang="en-US" baseline="0" dirty="0"/>
              <a:t> three to five points.</a:t>
            </a:r>
            <a:endParaRPr lang="en-US" dirty="0"/>
          </a:p>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56</a:t>
            </a:fld>
            <a:endParaRPr lang="en-US"/>
          </a:p>
        </p:txBody>
      </p:sp>
    </p:spTree>
    <p:extLst>
      <p:ext uri="{BB962C8B-B14F-4D97-AF65-F5344CB8AC3E}">
        <p14:creationId xmlns:p14="http://schemas.microsoft.com/office/powerpoint/2010/main" val="1712416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question that your experiment answers</a:t>
            </a:r>
          </a:p>
        </p:txBody>
      </p:sp>
      <p:sp>
        <p:nvSpPr>
          <p:cNvPr id="4" name="Slide Number Placeholder 3"/>
          <p:cNvSpPr>
            <a:spLocks noGrp="1"/>
          </p:cNvSpPr>
          <p:nvPr>
            <p:ph type="sldNum" sz="quarter" idx="10"/>
          </p:nvPr>
        </p:nvSpPr>
        <p:spPr/>
        <p:txBody>
          <a:bodyPr/>
          <a:lstStyle/>
          <a:p>
            <a:fld id="{5D81F1E7-4EFD-4BFF-B438-FCD52FD36B17}" type="slidenum">
              <a:rPr lang="en-US" smtClean="0"/>
              <a:t>8</a:t>
            </a:fld>
            <a:endParaRPr lang="en-US"/>
          </a:p>
        </p:txBody>
      </p:sp>
    </p:spTree>
    <p:extLst>
      <p:ext uri="{BB962C8B-B14F-4D97-AF65-F5344CB8AC3E}">
        <p14:creationId xmlns:p14="http://schemas.microsoft.com/office/powerpoint/2010/main" val="12029124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Summarize your research in</a:t>
            </a:r>
            <a:r>
              <a:rPr lang="en-US" baseline="0" dirty="0"/>
              <a:t> three to five points.</a:t>
            </a:r>
            <a:endParaRPr lang="en-US" dirty="0"/>
          </a:p>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57</a:t>
            </a:fld>
            <a:endParaRPr lang="en-US"/>
          </a:p>
        </p:txBody>
      </p:sp>
    </p:spTree>
    <p:extLst>
      <p:ext uri="{BB962C8B-B14F-4D97-AF65-F5344CB8AC3E}">
        <p14:creationId xmlns:p14="http://schemas.microsoft.com/office/powerpoint/2010/main" val="2998436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Summarize your research in</a:t>
            </a:r>
            <a:r>
              <a:rPr lang="en-US" baseline="0" dirty="0"/>
              <a:t> three to five points.</a:t>
            </a:r>
            <a:endParaRPr lang="en-US" dirty="0"/>
          </a:p>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58</a:t>
            </a:fld>
            <a:endParaRPr lang="en-US"/>
          </a:p>
        </p:txBody>
      </p:sp>
    </p:spTree>
    <p:extLst>
      <p:ext uri="{BB962C8B-B14F-4D97-AF65-F5344CB8AC3E}">
        <p14:creationId xmlns:p14="http://schemas.microsoft.com/office/powerpoint/2010/main" val="40476667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Summarize your research in</a:t>
            </a:r>
            <a:r>
              <a:rPr lang="en-US" baseline="0" dirty="0"/>
              <a:t> three to five points.</a:t>
            </a:r>
            <a:endParaRPr lang="en-US" dirty="0"/>
          </a:p>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59</a:t>
            </a:fld>
            <a:endParaRPr lang="en-US"/>
          </a:p>
        </p:txBody>
      </p:sp>
    </p:spTree>
    <p:extLst>
      <p:ext uri="{BB962C8B-B14F-4D97-AF65-F5344CB8AC3E}">
        <p14:creationId xmlns:p14="http://schemas.microsoft.com/office/powerpoint/2010/main" val="893083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Write hypothesis</a:t>
            </a:r>
            <a:r>
              <a:rPr lang="en-US" baseline="0" dirty="0"/>
              <a:t> before you begin the experiment. This should be your best educated guess based on your research.</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60</a:t>
            </a:fld>
            <a:endParaRPr lang="en-US"/>
          </a:p>
        </p:txBody>
      </p:sp>
    </p:spTree>
    <p:extLst>
      <p:ext uri="{BB962C8B-B14F-4D97-AF65-F5344CB8AC3E}">
        <p14:creationId xmlns:p14="http://schemas.microsoft.com/office/powerpoint/2010/main" val="29430599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all of the steps used in completing</a:t>
            </a:r>
            <a:r>
              <a:rPr lang="en-US" baseline="0" dirty="0"/>
              <a:t> your experiment.</a:t>
            </a:r>
          </a:p>
          <a:p>
            <a:r>
              <a:rPr lang="en-US" baseline="0" dirty="0"/>
              <a:t>Remember to number your steps.</a:t>
            </a:r>
          </a:p>
          <a:p>
            <a:r>
              <a:rPr lang="en-US" baseline="0" dirty="0"/>
              <a:t>Include photos of your experiment.</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64</a:t>
            </a:fld>
            <a:endParaRPr lang="en-US"/>
          </a:p>
        </p:txBody>
      </p:sp>
    </p:spTree>
    <p:extLst>
      <p:ext uri="{BB962C8B-B14F-4D97-AF65-F5344CB8AC3E}">
        <p14:creationId xmlns:p14="http://schemas.microsoft.com/office/powerpoint/2010/main" val="41677362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Write hypothesis</a:t>
            </a:r>
            <a:r>
              <a:rPr lang="en-US" baseline="0" dirty="0"/>
              <a:t> before you begin the experiment. This should be your best educated guess based on your research.</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69</a:t>
            </a:fld>
            <a:endParaRPr lang="en-US"/>
          </a:p>
        </p:txBody>
      </p:sp>
    </p:spTree>
    <p:extLst>
      <p:ext uri="{BB962C8B-B14F-4D97-AF65-F5344CB8AC3E}">
        <p14:creationId xmlns:p14="http://schemas.microsoft.com/office/powerpoint/2010/main" val="1862177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Write hypothesis</a:t>
            </a:r>
            <a:r>
              <a:rPr lang="en-US" baseline="0" dirty="0"/>
              <a:t> before you begin the experiment. This should be your best educated guess based on your research.</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11</a:t>
            </a:fld>
            <a:endParaRPr lang="en-US"/>
          </a:p>
        </p:txBody>
      </p:sp>
    </p:spTree>
    <p:extLst>
      <p:ext uri="{BB962C8B-B14F-4D97-AF65-F5344CB8AC3E}">
        <p14:creationId xmlns:p14="http://schemas.microsoft.com/office/powerpoint/2010/main" val="1311619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Write hypothesis</a:t>
            </a:r>
            <a:r>
              <a:rPr lang="en-US" baseline="0" dirty="0"/>
              <a:t> before you begin the experiment. This should be your best educated guess based on your research.</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12</a:t>
            </a:fld>
            <a:endParaRPr lang="en-US"/>
          </a:p>
        </p:txBody>
      </p:sp>
    </p:spTree>
    <p:extLst>
      <p:ext uri="{BB962C8B-B14F-4D97-AF65-F5344CB8AC3E}">
        <p14:creationId xmlns:p14="http://schemas.microsoft.com/office/powerpoint/2010/main" val="3886621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Write hypothesis</a:t>
            </a:r>
            <a:r>
              <a:rPr lang="en-US" baseline="0" dirty="0"/>
              <a:t> before you begin the experiment. This should be your best educated guess based on your research.</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15</a:t>
            </a:fld>
            <a:endParaRPr lang="en-US"/>
          </a:p>
        </p:txBody>
      </p:sp>
    </p:spTree>
    <p:extLst>
      <p:ext uri="{BB962C8B-B14F-4D97-AF65-F5344CB8AC3E}">
        <p14:creationId xmlns:p14="http://schemas.microsoft.com/office/powerpoint/2010/main" val="3980953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Write hypothesis</a:t>
            </a:r>
            <a:r>
              <a:rPr lang="en-US" baseline="0" dirty="0"/>
              <a:t> before you begin the experiment. This should be your best educated guess based on your research.</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16</a:t>
            </a:fld>
            <a:endParaRPr lang="en-US"/>
          </a:p>
        </p:txBody>
      </p:sp>
    </p:spTree>
    <p:extLst>
      <p:ext uri="{BB962C8B-B14F-4D97-AF65-F5344CB8AC3E}">
        <p14:creationId xmlns:p14="http://schemas.microsoft.com/office/powerpoint/2010/main" val="3151904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question that your experiment answers</a:t>
            </a:r>
          </a:p>
        </p:txBody>
      </p:sp>
      <p:sp>
        <p:nvSpPr>
          <p:cNvPr id="4" name="Slide Number Placeholder 3"/>
          <p:cNvSpPr>
            <a:spLocks noGrp="1"/>
          </p:cNvSpPr>
          <p:nvPr>
            <p:ph type="sldNum" sz="quarter" idx="10"/>
          </p:nvPr>
        </p:nvSpPr>
        <p:spPr/>
        <p:txBody>
          <a:bodyPr/>
          <a:lstStyle/>
          <a:p>
            <a:fld id="{5D81F1E7-4EFD-4BFF-B438-FCD52FD36B17}" type="slidenum">
              <a:rPr lang="en-US" smtClean="0"/>
              <a:t>19</a:t>
            </a:fld>
            <a:endParaRPr lang="en-US"/>
          </a:p>
        </p:txBody>
      </p:sp>
    </p:spTree>
    <p:extLst>
      <p:ext uri="{BB962C8B-B14F-4D97-AF65-F5344CB8AC3E}">
        <p14:creationId xmlns:p14="http://schemas.microsoft.com/office/powerpoint/2010/main" val="2904567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question that your experiment answers</a:t>
            </a:r>
          </a:p>
        </p:txBody>
      </p:sp>
      <p:sp>
        <p:nvSpPr>
          <p:cNvPr id="4" name="Slide Number Placeholder 3"/>
          <p:cNvSpPr>
            <a:spLocks noGrp="1"/>
          </p:cNvSpPr>
          <p:nvPr>
            <p:ph type="sldNum" sz="quarter" idx="10"/>
          </p:nvPr>
        </p:nvSpPr>
        <p:spPr/>
        <p:txBody>
          <a:bodyPr/>
          <a:lstStyle/>
          <a:p>
            <a:fld id="{5D81F1E7-4EFD-4BFF-B438-FCD52FD36B17}" type="slidenum">
              <a:rPr lang="en-US" smtClean="0"/>
              <a:t>20</a:t>
            </a:fld>
            <a:endParaRPr lang="en-US"/>
          </a:p>
        </p:txBody>
      </p:sp>
    </p:spTree>
    <p:extLst>
      <p:ext uri="{BB962C8B-B14F-4D97-AF65-F5344CB8AC3E}">
        <p14:creationId xmlns:p14="http://schemas.microsoft.com/office/powerpoint/2010/main" val="1484058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ltGray">
          <a:xfrm>
            <a:off x="0" y="4572000"/>
            <a:ext cx="12192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a:off x="0" y="62103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09600" y="4740333"/>
            <a:ext cx="10972800" cy="1263534"/>
          </a:xfrm>
        </p:spPr>
        <p:txBody>
          <a:bodyPr anchor="ctr">
            <a:normAutofit/>
          </a:bodyPr>
          <a:lstStyle>
            <a:lvl1pPr algn="l">
              <a:defRPr sz="5800"/>
            </a:lvl1pPr>
          </a:lstStyle>
          <a:p>
            <a:r>
              <a:rPr lang="en-US"/>
              <a:t>Click to edit Master title style</a:t>
            </a:r>
            <a:endParaRPr/>
          </a:p>
        </p:txBody>
      </p:sp>
      <p:sp>
        <p:nvSpPr>
          <p:cNvPr id="3" name="Subtitle 2"/>
          <p:cNvSpPr>
            <a:spLocks noGrp="1"/>
          </p:cNvSpPr>
          <p:nvPr>
            <p:ph type="subTitle" idx="1"/>
          </p:nvPr>
        </p:nvSpPr>
        <p:spPr>
          <a:xfrm>
            <a:off x="609600" y="6286500"/>
            <a:ext cx="10972800" cy="457200"/>
          </a:xfrm>
        </p:spPr>
        <p:txBody>
          <a:bodyPr anchor="ctr">
            <a:normAutofit/>
          </a:bodyPr>
          <a:lstStyle>
            <a:lvl1pPr marL="0" indent="0" algn="l">
              <a:spcBef>
                <a:spcPts val="0"/>
              </a:spcBef>
              <a:buNone/>
              <a:defRPr sz="1800">
                <a:solidFill>
                  <a:schemeClr val="tx1">
                    <a:lumMod val="50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pic>
        <p:nvPicPr>
          <p:cNvPr id="9" name="Picture 8" descr="Closeup of test tubes" title="Science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 y="0"/>
            <a:ext cx="12188952" cy="4571999"/>
          </a:xfrm>
          <a:prstGeom prst="rect">
            <a:avLst/>
          </a:prstGeom>
        </p:spPr>
      </p:pic>
    </p:spTree>
    <p:extLst>
      <p:ext uri="{BB962C8B-B14F-4D97-AF65-F5344CB8AC3E}">
        <p14:creationId xmlns:p14="http://schemas.microsoft.com/office/powerpoint/2010/main" val="153116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402902D-A5F5-4D7D-AAA7-32469BA0BC4D}" type="datetimeFigureOut">
              <a:rPr lang="en-US"/>
              <a:t>1/29/2020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F4C9F40-B079-4B71-A627-7266DFEA7F03}" type="slidenum">
              <a:rPr/>
              <a:t>‹#›</a:t>
            </a:fld>
            <a:endParaRPr/>
          </a:p>
        </p:txBody>
      </p:sp>
    </p:spTree>
    <p:extLst>
      <p:ext uri="{BB962C8B-B14F-4D97-AF65-F5344CB8AC3E}">
        <p14:creationId xmlns:p14="http://schemas.microsoft.com/office/powerpoint/2010/main" val="322155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a:off x="9310254" y="0"/>
            <a:ext cx="288174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flipH="1">
            <a:off x="9310254"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486900" y="685800"/>
            <a:ext cx="2324100" cy="5486399"/>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685800"/>
            <a:ext cx="8105775" cy="54863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402902D-A5F5-4D7D-AAA7-32469BA0BC4D}" type="datetimeFigureOut">
              <a:rPr lang="en-US"/>
              <a:t>1/29/2020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F4C9F40-B079-4B71-A627-7266DFEA7F03}" type="slidenum">
              <a:rPr/>
              <a:t>‹#›</a:t>
            </a:fld>
            <a:endParaRPr/>
          </a:p>
        </p:txBody>
      </p:sp>
    </p:spTree>
    <p:extLst>
      <p:ext uri="{BB962C8B-B14F-4D97-AF65-F5344CB8AC3E}">
        <p14:creationId xmlns:p14="http://schemas.microsoft.com/office/powerpoint/2010/main" val="86264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402902D-A5F5-4D7D-AAA7-32469BA0BC4D}" type="datetimeFigureOut">
              <a:rPr lang="en-US"/>
              <a:t>1/29/2020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F4C9F40-B079-4B71-A627-7266DFEA7F03}" type="slidenum">
              <a:rPr/>
              <a:t>‹#›</a:t>
            </a:fld>
            <a:endParaRPr/>
          </a:p>
        </p:txBody>
      </p:sp>
    </p:spTree>
    <p:extLst>
      <p:ext uri="{BB962C8B-B14F-4D97-AF65-F5344CB8AC3E}">
        <p14:creationId xmlns:p14="http://schemas.microsoft.com/office/powerpoint/2010/main" val="225308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bwMode="ltGray">
          <a:xfrm>
            <a:off x="0" y="0"/>
            <a:ext cx="12192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a:off x="0" y="57531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3153095"/>
            <a:ext cx="10972800" cy="2286000"/>
          </a:xfrm>
        </p:spPr>
        <p:txBody>
          <a:bodyPr anchor="b">
            <a:normAutofit/>
          </a:bodyPr>
          <a:lstStyle>
            <a:lvl1pPr>
              <a:defRPr sz="5800" b="0"/>
            </a:lvl1pPr>
          </a:lstStyle>
          <a:p>
            <a:r>
              <a:rPr lang="en-US"/>
              <a:t>Click to edit Master title style</a:t>
            </a:r>
            <a:endParaRPr/>
          </a:p>
        </p:txBody>
      </p:sp>
      <p:sp>
        <p:nvSpPr>
          <p:cNvPr id="3" name="Text Placeholder 2"/>
          <p:cNvSpPr>
            <a:spLocks noGrp="1"/>
          </p:cNvSpPr>
          <p:nvPr>
            <p:ph type="body" idx="1"/>
          </p:nvPr>
        </p:nvSpPr>
        <p:spPr>
          <a:xfrm>
            <a:off x="603250" y="5864054"/>
            <a:ext cx="10972800" cy="450042"/>
          </a:xfrm>
        </p:spPr>
        <p:txBody>
          <a:bodyPr anchor="ctr"/>
          <a:lstStyle>
            <a:lvl1pPr marL="0" indent="0">
              <a:spcBef>
                <a:spcPts val="0"/>
              </a:spcBef>
              <a:buNone/>
              <a:defRPr sz="2000">
                <a:solidFill>
                  <a:schemeClr val="tx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3724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714501"/>
            <a:ext cx="4752109" cy="4457700"/>
          </a:xfrm>
        </p:spPr>
        <p:txBody>
          <a:bodyPr>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73091" y="1714501"/>
            <a:ext cx="4752109" cy="4457700"/>
          </a:xfrm>
        </p:spPr>
        <p:txBody>
          <a:bodyPr>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402902D-A5F5-4D7D-AAA7-32469BA0BC4D}" type="datetimeFigureOut">
              <a:rPr lang="en-US"/>
              <a:t>1/29/2020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5F4C9F40-B079-4B71-A627-7266DFEA7F03}" type="slidenum">
              <a:rPr/>
              <a:t>‹#›</a:t>
            </a:fld>
            <a:endParaRPr/>
          </a:p>
        </p:txBody>
      </p:sp>
    </p:spTree>
    <p:extLst>
      <p:ext uri="{BB962C8B-B14F-4D97-AF65-F5344CB8AC3E}">
        <p14:creationId xmlns:p14="http://schemas.microsoft.com/office/powerpoint/2010/main" val="407238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7032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032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0402902D-A5F5-4D7D-AAA7-32469BA0BC4D}" type="datetimeFigureOut">
              <a:rPr lang="en-US"/>
              <a:t>1/29/2020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5F4C9F40-B079-4B71-A627-7266DFEA7F03}" type="slidenum">
              <a:rPr/>
              <a:t>‹#›</a:t>
            </a:fld>
            <a:endParaRPr/>
          </a:p>
        </p:txBody>
      </p:sp>
    </p:spTree>
    <p:extLst>
      <p:ext uri="{BB962C8B-B14F-4D97-AF65-F5344CB8AC3E}">
        <p14:creationId xmlns:p14="http://schemas.microsoft.com/office/powerpoint/2010/main" val="96062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402902D-A5F5-4D7D-AAA7-32469BA0BC4D}" type="datetimeFigureOut">
              <a:rPr lang="en-US"/>
              <a:t>1/29/2020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5F4C9F40-B079-4B71-A627-7266DFEA7F03}" type="slidenum">
              <a:rPr/>
              <a:t>‹#›</a:t>
            </a:fld>
            <a:endParaRPr/>
          </a:p>
        </p:txBody>
      </p:sp>
    </p:spTree>
    <p:extLst>
      <p:ext uri="{BB962C8B-B14F-4D97-AF65-F5344CB8AC3E}">
        <p14:creationId xmlns:p14="http://schemas.microsoft.com/office/powerpoint/2010/main" val="251594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2902D-A5F5-4D7D-AAA7-32469BA0BC4D}" type="datetimeFigureOut">
              <a:rPr lang="en-US"/>
              <a:t>1/29/2020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5F4C9F40-B079-4B71-A627-7266DFEA7F03}" type="slidenum">
              <a:rPr/>
              <a:t>‹#›</a:t>
            </a:fld>
            <a:endParaRPr/>
          </a:p>
        </p:txBody>
      </p:sp>
    </p:spTree>
    <p:extLst>
      <p:ext uri="{BB962C8B-B14F-4D97-AF65-F5344CB8AC3E}">
        <p14:creationId xmlns:p14="http://schemas.microsoft.com/office/powerpoint/2010/main" val="275633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3" name="Rectangle 12"/>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flipH="1">
            <a:off x="42672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0519" y="465512"/>
            <a:ext cx="3506162" cy="1600200"/>
          </a:xfrm>
        </p:spPr>
        <p:txBody>
          <a:bodyPr anchor="t">
            <a:normAutofit/>
          </a:bodyPr>
          <a:lstStyle>
            <a:lvl1pPr>
              <a:defRPr sz="2800" b="0"/>
            </a:lvl1pPr>
          </a:lstStyle>
          <a:p>
            <a:r>
              <a:rPr lang="en-US"/>
              <a:t>Click to edit Master title style</a:t>
            </a:r>
            <a:endParaRPr/>
          </a:p>
        </p:txBody>
      </p:sp>
      <p:sp>
        <p:nvSpPr>
          <p:cNvPr id="3" name="Content Placeholder 2"/>
          <p:cNvSpPr>
            <a:spLocks noGrp="1"/>
          </p:cNvSpPr>
          <p:nvPr>
            <p:ph idx="1"/>
          </p:nvPr>
        </p:nvSpPr>
        <p:spPr>
          <a:xfrm>
            <a:off x="4699000" y="465513"/>
            <a:ext cx="7048500" cy="5935287"/>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0519" y="3746500"/>
            <a:ext cx="3506162" cy="24257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020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88">
          <p15:clr>
            <a:srgbClr val="FBAE40"/>
          </p15:clr>
        </p15:guide>
        <p15:guide id="2" orient="horz" pos="288">
          <p15:clr>
            <a:srgbClr val="FBAE40"/>
          </p15:clr>
        </p15:guide>
        <p15:guide id="3" orient="horz" pos="4032">
          <p15:clr>
            <a:srgbClr val="FBAE40"/>
          </p15:clr>
        </p15:guide>
        <p15:guide id="4" pos="29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flipH="1">
            <a:off x="42672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4048" y="466344"/>
            <a:ext cx="3502152" cy="1600200"/>
          </a:xfrm>
        </p:spPr>
        <p:txBody>
          <a:bodyPr anchor="t">
            <a:normAutofit/>
          </a:bodyPr>
          <a:lstStyle>
            <a:lvl1pPr>
              <a:defRPr sz="2800" b="0"/>
            </a:lvl1pPr>
          </a:lstStyle>
          <a:p>
            <a:r>
              <a:rPr lang="en-US"/>
              <a:t>Click to edit Master title style</a:t>
            </a:r>
            <a:endParaRPr/>
          </a:p>
        </p:txBody>
      </p:sp>
      <p:sp>
        <p:nvSpPr>
          <p:cNvPr id="3" name="Picture Placeholder 2"/>
          <p:cNvSpPr>
            <a:spLocks noGrp="1"/>
          </p:cNvSpPr>
          <p:nvPr>
            <p:ph type="pic" idx="1"/>
          </p:nvPr>
        </p:nvSpPr>
        <p:spPr>
          <a:xfrm>
            <a:off x="4309872" y="0"/>
            <a:ext cx="7882128" cy="6858000"/>
          </a:xfrm>
        </p:spPr>
        <p:txBody>
          <a:bodyPr tIns="7315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384048" y="3749040"/>
            <a:ext cx="3502152" cy="242316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493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92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0" y="13716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auto">
          <a:xfrm>
            <a:off x="1066800" y="127000"/>
            <a:ext cx="10058400" cy="1097280"/>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1066800" y="1714500"/>
            <a:ext cx="10058400" cy="4457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9486900" y="6394450"/>
            <a:ext cx="2324100"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fld id="{0402902D-A5F5-4D7D-AAA7-32469BA0BC4D}" type="datetimeFigureOut">
              <a:rPr lang="en-US"/>
              <a:pPr/>
              <a:t>1/29/2020</a:t>
            </a:fld>
            <a:endParaRPr/>
          </a:p>
        </p:txBody>
      </p:sp>
      <p:sp>
        <p:nvSpPr>
          <p:cNvPr id="5" name="Footer Placeholder 4"/>
          <p:cNvSpPr>
            <a:spLocks noGrp="1"/>
          </p:cNvSpPr>
          <p:nvPr>
            <p:ph type="ftr" sz="quarter" idx="3"/>
          </p:nvPr>
        </p:nvSpPr>
        <p:spPr>
          <a:xfrm>
            <a:off x="809625" y="6394450"/>
            <a:ext cx="8134350" cy="274320"/>
          </a:xfrm>
          <a:prstGeom prst="rect">
            <a:avLst/>
          </a:prstGeom>
        </p:spPr>
        <p:txBody>
          <a:bodyPr vert="horz" lIns="91440" tIns="45720" rIns="91440" bIns="45720" rtlCol="0" anchor="ctr"/>
          <a:lstStyle>
            <a:lvl1pPr algn="l">
              <a:defRPr sz="1200">
                <a:solidFill>
                  <a:schemeClr val="tx1">
                    <a:lumMod val="50000"/>
                  </a:schemeClr>
                </a:solidFill>
              </a:defRPr>
            </a:lvl1pPr>
          </a:lstStyle>
          <a:p>
            <a:endParaRPr/>
          </a:p>
        </p:txBody>
      </p:sp>
      <p:sp>
        <p:nvSpPr>
          <p:cNvPr id="6" name="Slide Number Placeholder 5"/>
          <p:cNvSpPr>
            <a:spLocks noGrp="1"/>
          </p:cNvSpPr>
          <p:nvPr>
            <p:ph type="sldNum" sz="quarter" idx="4"/>
          </p:nvPr>
        </p:nvSpPr>
        <p:spPr>
          <a:xfrm>
            <a:off x="85724" y="6394450"/>
            <a:ext cx="523875"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fld id="{5F4C9F40-B079-4B71-A627-7266DFEA7F03}" type="slidenum">
              <a:rPr/>
              <a:pPr/>
              <a:t>‹#›</a:t>
            </a:fld>
            <a:endParaRPr/>
          </a:p>
        </p:txBody>
      </p:sp>
    </p:spTree>
    <p:extLst>
      <p:ext uri="{BB962C8B-B14F-4D97-AF65-F5344CB8AC3E}">
        <p14:creationId xmlns:p14="http://schemas.microsoft.com/office/powerpoint/2010/main" val="127595847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tx1"/>
          </a:solidFill>
          <a:latin typeface="+mn-lt"/>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tx1"/>
          </a:solidFill>
          <a:latin typeface="+mn-lt"/>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tx1"/>
          </a:solidFill>
          <a:latin typeface="+mn-lt"/>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tx1"/>
          </a:solidFill>
          <a:latin typeface="+mn-lt"/>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tx1"/>
          </a:solidFill>
          <a:latin typeface="+mn-lt"/>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portsanddrugs.procon.org/view.resource.php?resourceID=002037#AA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portsanddrugs.procon.org/viewanswers.asp?questionID=1223"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portsanddrugs.procon.org/viewanswers.asp?questionID=1223#genedopin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sportengland.org/"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Drugs in Sport</a:t>
            </a:r>
          </a:p>
        </p:txBody>
      </p:sp>
      <p:sp>
        <p:nvSpPr>
          <p:cNvPr id="3" name="Subtitle 2"/>
          <p:cNvSpPr>
            <a:spLocks noGrp="1"/>
          </p:cNvSpPr>
          <p:nvPr>
            <p:ph type="subTitle" idx="1"/>
          </p:nvPr>
        </p:nvSpPr>
        <p:spPr/>
        <p:txBody>
          <a:bodyPr/>
          <a:lstStyle/>
          <a:p>
            <a:r>
              <a:rPr lang="en-US" dirty="0"/>
              <a:t>Geoff Oldfield PLT 29/01/20</a:t>
            </a:r>
          </a:p>
        </p:txBody>
      </p:sp>
    </p:spTree>
    <p:extLst>
      <p:ext uri="{BB962C8B-B14F-4D97-AF65-F5344CB8AC3E}">
        <p14:creationId xmlns:p14="http://schemas.microsoft.com/office/powerpoint/2010/main" val="142078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Effects</a:t>
            </a:r>
          </a:p>
        </p:txBody>
      </p:sp>
      <p:sp>
        <p:nvSpPr>
          <p:cNvPr id="3" name="Content Placeholder 2"/>
          <p:cNvSpPr>
            <a:spLocks noGrp="1"/>
          </p:cNvSpPr>
          <p:nvPr>
            <p:ph idx="1"/>
          </p:nvPr>
        </p:nvSpPr>
        <p:spPr/>
        <p:txBody>
          <a:bodyPr>
            <a:normAutofit fontScale="85000" lnSpcReduction="20000"/>
          </a:bodyPr>
          <a:lstStyle/>
          <a:p>
            <a:pPr lvl="0"/>
            <a:r>
              <a:rPr lang="en-GB" dirty="0"/>
              <a:t>abnormal menstrual cycles (females), acne, aggressiveness, asthenia, baldness, brain tissue damage, breast enlargement (males), clitoris enlargement (females), depression</a:t>
            </a:r>
          </a:p>
          <a:p>
            <a:pPr lvl="0"/>
            <a:r>
              <a:rPr lang="en-GB" dirty="0"/>
              <a:t>dizzy spells, fever, hair growth on the face and body (females)</a:t>
            </a:r>
          </a:p>
          <a:p>
            <a:pPr lvl="0"/>
            <a:r>
              <a:rPr lang="en-GB" dirty="0"/>
              <a:t>HIV and other disease contraction due to contaminated needles used for injection of steroid</a:t>
            </a:r>
          </a:p>
          <a:p>
            <a:pPr lvl="0"/>
            <a:r>
              <a:rPr lang="en-GB" dirty="0"/>
              <a:t>hypertension, impotence (males), kidney tumours, liver dysfunction, mania, </a:t>
            </a:r>
          </a:p>
          <a:p>
            <a:pPr lvl="0"/>
            <a:r>
              <a:rPr lang="en-GB" dirty="0"/>
              <a:t>masculinization (females), muscle strains or ruptures, myalgia, nausea, periorbital pain, prostate gland enlargement (males), psychiatric dysfunction, </a:t>
            </a:r>
          </a:p>
          <a:p>
            <a:pPr lvl="0"/>
            <a:r>
              <a:rPr lang="en-GB" dirty="0"/>
              <a:t>sexual appetite increase, sperm production reduction (males), stunted growth (in adolescents)</a:t>
            </a:r>
          </a:p>
          <a:p>
            <a:pPr lvl="0"/>
            <a:r>
              <a:rPr lang="en-GB" dirty="0"/>
              <a:t>Tearing of tendons, testicular shrinkage or atrophy (males), voice deepening (females)</a:t>
            </a:r>
          </a:p>
        </p:txBody>
      </p:sp>
    </p:spTree>
    <p:extLst>
      <p:ext uri="{BB962C8B-B14F-4D97-AF65-F5344CB8AC3E}">
        <p14:creationId xmlns:p14="http://schemas.microsoft.com/office/powerpoint/2010/main" val="180511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778838" y="3142711"/>
            <a:ext cx="1743075" cy="2619375"/>
          </a:xfrm>
          <a:prstGeom prst="rect">
            <a:avLst/>
          </a:prstGeom>
        </p:spPr>
      </p:pic>
      <p:pic>
        <p:nvPicPr>
          <p:cNvPr id="7" name="Picture 6"/>
          <p:cNvPicPr>
            <a:picLocks noChangeAspect="1"/>
          </p:cNvPicPr>
          <p:nvPr/>
        </p:nvPicPr>
        <p:blipFill>
          <a:blip r:embed="rId4"/>
          <a:stretch>
            <a:fillRect/>
          </a:stretch>
        </p:blipFill>
        <p:spPr>
          <a:xfrm>
            <a:off x="9096538" y="2000086"/>
            <a:ext cx="3130567" cy="3130567"/>
          </a:xfrm>
          <a:prstGeom prst="rect">
            <a:avLst/>
          </a:prstGeom>
        </p:spPr>
      </p:pic>
      <p:sp>
        <p:nvSpPr>
          <p:cNvPr id="2" name="Title 1"/>
          <p:cNvSpPr>
            <a:spLocks noGrp="1"/>
          </p:cNvSpPr>
          <p:nvPr>
            <p:ph type="title"/>
          </p:nvPr>
        </p:nvSpPr>
        <p:spPr>
          <a:xfrm>
            <a:off x="603250" y="3309398"/>
            <a:ext cx="10972800" cy="2286000"/>
          </a:xfrm>
        </p:spPr>
        <p:txBody>
          <a:bodyPr>
            <a:normAutofit/>
          </a:bodyPr>
          <a:lstStyle/>
          <a:p>
            <a:br>
              <a:rPr lang="en-US" sz="3100" dirty="0"/>
            </a:br>
            <a:br>
              <a:rPr lang="en-US" sz="3100" dirty="0"/>
            </a:br>
            <a:br>
              <a:rPr lang="en-US" sz="3100" dirty="0"/>
            </a:br>
            <a:br>
              <a:rPr lang="en-US" sz="3100" dirty="0"/>
            </a:br>
            <a:r>
              <a:rPr lang="en-US" sz="3100" dirty="0"/>
              <a:t>2</a:t>
            </a:r>
            <a:endParaRPr lang="en-US" sz="2700" dirty="0"/>
          </a:p>
        </p:txBody>
      </p:sp>
      <p:sp>
        <p:nvSpPr>
          <p:cNvPr id="3" name="Text Placeholder 2"/>
          <p:cNvSpPr>
            <a:spLocks noGrp="1"/>
          </p:cNvSpPr>
          <p:nvPr>
            <p:ph type="body" idx="1"/>
          </p:nvPr>
        </p:nvSpPr>
        <p:spPr/>
        <p:txBody>
          <a:bodyPr/>
          <a:lstStyle/>
          <a:p>
            <a:endParaRPr lang="en-US" dirty="0"/>
          </a:p>
        </p:txBody>
      </p:sp>
      <p:pic>
        <p:nvPicPr>
          <p:cNvPr id="5" name="Picture 4"/>
          <p:cNvPicPr>
            <a:picLocks noChangeAspect="1"/>
          </p:cNvPicPr>
          <p:nvPr/>
        </p:nvPicPr>
        <p:blipFill>
          <a:blip r:embed="rId5"/>
          <a:stretch>
            <a:fillRect/>
          </a:stretch>
        </p:blipFill>
        <p:spPr>
          <a:xfrm>
            <a:off x="8674023" y="-34890"/>
            <a:ext cx="3633886" cy="2034976"/>
          </a:xfrm>
          <a:prstGeom prst="rect">
            <a:avLst/>
          </a:prstGeom>
        </p:spPr>
      </p:pic>
      <p:pic>
        <p:nvPicPr>
          <p:cNvPr id="8" name="Picture 7"/>
          <p:cNvPicPr>
            <a:picLocks noChangeAspect="1"/>
          </p:cNvPicPr>
          <p:nvPr/>
        </p:nvPicPr>
        <p:blipFill>
          <a:blip r:embed="rId6"/>
          <a:stretch>
            <a:fillRect/>
          </a:stretch>
        </p:blipFill>
        <p:spPr>
          <a:xfrm>
            <a:off x="91620" y="46067"/>
            <a:ext cx="4268731" cy="2563124"/>
          </a:xfrm>
          <a:prstGeom prst="rect">
            <a:avLst/>
          </a:prstGeom>
        </p:spPr>
      </p:pic>
      <p:pic>
        <p:nvPicPr>
          <p:cNvPr id="4" name="Picture 3"/>
          <p:cNvPicPr>
            <a:picLocks noChangeAspect="1"/>
          </p:cNvPicPr>
          <p:nvPr/>
        </p:nvPicPr>
        <p:blipFill>
          <a:blip r:embed="rId7"/>
          <a:stretch>
            <a:fillRect/>
          </a:stretch>
        </p:blipFill>
        <p:spPr>
          <a:xfrm>
            <a:off x="3528840" y="1046785"/>
            <a:ext cx="5728744" cy="2262613"/>
          </a:xfrm>
          <a:prstGeom prst="rect">
            <a:avLst/>
          </a:prstGeom>
        </p:spPr>
      </p:pic>
    </p:spTree>
    <p:extLst>
      <p:ext uri="{BB962C8B-B14F-4D97-AF65-F5344CB8AC3E}">
        <p14:creationId xmlns:p14="http://schemas.microsoft.com/office/powerpoint/2010/main" val="265889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778838" y="3142711"/>
            <a:ext cx="1743075" cy="2619375"/>
          </a:xfrm>
          <a:prstGeom prst="rect">
            <a:avLst/>
          </a:prstGeom>
        </p:spPr>
      </p:pic>
      <p:pic>
        <p:nvPicPr>
          <p:cNvPr id="7" name="Picture 6"/>
          <p:cNvPicPr>
            <a:picLocks noChangeAspect="1"/>
          </p:cNvPicPr>
          <p:nvPr/>
        </p:nvPicPr>
        <p:blipFill>
          <a:blip r:embed="rId4"/>
          <a:stretch>
            <a:fillRect/>
          </a:stretch>
        </p:blipFill>
        <p:spPr>
          <a:xfrm>
            <a:off x="9096538" y="2000086"/>
            <a:ext cx="3130567" cy="3130567"/>
          </a:xfrm>
          <a:prstGeom prst="rect">
            <a:avLst/>
          </a:prstGeom>
        </p:spPr>
      </p:pic>
      <p:sp>
        <p:nvSpPr>
          <p:cNvPr id="2" name="Title 1"/>
          <p:cNvSpPr>
            <a:spLocks noGrp="1"/>
          </p:cNvSpPr>
          <p:nvPr>
            <p:ph type="title"/>
          </p:nvPr>
        </p:nvSpPr>
        <p:spPr>
          <a:xfrm>
            <a:off x="218941" y="3309398"/>
            <a:ext cx="11357109" cy="2286000"/>
          </a:xfrm>
        </p:spPr>
        <p:txBody>
          <a:bodyPr>
            <a:normAutofit fontScale="90000"/>
          </a:bodyPr>
          <a:lstStyle/>
          <a:p>
            <a:br>
              <a:rPr lang="en-US" sz="3100" dirty="0"/>
            </a:br>
            <a:br>
              <a:rPr lang="en-US" sz="3100" dirty="0"/>
            </a:br>
            <a:br>
              <a:rPr lang="en-US" sz="3100" dirty="0"/>
            </a:br>
            <a:br>
              <a:rPr lang="en-US" sz="3100" dirty="0"/>
            </a:br>
            <a:r>
              <a:rPr lang="en-US" sz="3100" dirty="0"/>
              <a:t>2 </a:t>
            </a:r>
            <a:r>
              <a:rPr lang="en-US" sz="3600" b="1" dirty="0"/>
              <a:t>HORMONES and related substances</a:t>
            </a:r>
            <a:br>
              <a:rPr lang="en-US" sz="3100" dirty="0"/>
            </a:br>
            <a:r>
              <a:rPr lang="en-US" sz="3100" dirty="0"/>
              <a:t>*</a:t>
            </a:r>
            <a:r>
              <a:rPr lang="en-GB" sz="2900" dirty="0"/>
              <a:t>EPO</a:t>
            </a:r>
            <a:br>
              <a:rPr lang="en-GB" sz="2900" dirty="0"/>
            </a:br>
            <a:r>
              <a:rPr lang="en-GB" sz="2900" dirty="0"/>
              <a:t>*</a:t>
            </a:r>
            <a:r>
              <a:rPr lang="en-GB" sz="2900" dirty="0" err="1"/>
              <a:t>hGH</a:t>
            </a:r>
            <a:r>
              <a:rPr lang="en-GB" sz="2900" dirty="0"/>
              <a:t> (</a:t>
            </a:r>
            <a:r>
              <a:rPr lang="en-GB" sz="2900" dirty="0" err="1"/>
              <a:t>somatotrophin</a:t>
            </a:r>
            <a:r>
              <a:rPr lang="en-GB" sz="2900" dirty="0"/>
              <a:t>)</a:t>
            </a:r>
            <a:br>
              <a:rPr lang="en-GB" sz="2900" dirty="0"/>
            </a:br>
            <a:r>
              <a:rPr lang="en-GB" sz="2900" dirty="0"/>
              <a:t>*</a:t>
            </a:r>
            <a:r>
              <a:rPr lang="en-GB" sz="2900" dirty="0" err="1"/>
              <a:t>Gonadotrophins</a:t>
            </a:r>
            <a:br>
              <a:rPr lang="en-GB" sz="2900" dirty="0"/>
            </a:br>
            <a:r>
              <a:rPr lang="en-GB" sz="2900" dirty="0"/>
              <a:t>*Insulins</a:t>
            </a:r>
            <a:br>
              <a:rPr lang="en-GB" sz="2900" dirty="0"/>
            </a:br>
            <a:r>
              <a:rPr lang="en-GB" sz="2900" dirty="0"/>
              <a:t>*Corticotrophins</a:t>
            </a:r>
            <a:endParaRPr lang="en-US" sz="2900" dirty="0"/>
          </a:p>
        </p:txBody>
      </p:sp>
      <p:sp>
        <p:nvSpPr>
          <p:cNvPr id="3" name="Text Placeholder 2"/>
          <p:cNvSpPr>
            <a:spLocks noGrp="1"/>
          </p:cNvSpPr>
          <p:nvPr>
            <p:ph type="body" idx="1"/>
          </p:nvPr>
        </p:nvSpPr>
        <p:spPr/>
        <p:txBody>
          <a:bodyPr/>
          <a:lstStyle/>
          <a:p>
            <a:r>
              <a:rPr lang="en-US" dirty="0"/>
              <a:t>Drugs that cause other hormones to be produced</a:t>
            </a:r>
          </a:p>
        </p:txBody>
      </p:sp>
      <p:pic>
        <p:nvPicPr>
          <p:cNvPr id="5" name="Picture 4"/>
          <p:cNvPicPr>
            <a:picLocks noChangeAspect="1"/>
          </p:cNvPicPr>
          <p:nvPr/>
        </p:nvPicPr>
        <p:blipFill>
          <a:blip r:embed="rId5"/>
          <a:stretch>
            <a:fillRect/>
          </a:stretch>
        </p:blipFill>
        <p:spPr>
          <a:xfrm>
            <a:off x="8674023" y="-34890"/>
            <a:ext cx="3633886" cy="2034976"/>
          </a:xfrm>
          <a:prstGeom prst="rect">
            <a:avLst/>
          </a:prstGeom>
        </p:spPr>
      </p:pic>
      <p:pic>
        <p:nvPicPr>
          <p:cNvPr id="8" name="Picture 7"/>
          <p:cNvPicPr>
            <a:picLocks noChangeAspect="1"/>
          </p:cNvPicPr>
          <p:nvPr/>
        </p:nvPicPr>
        <p:blipFill>
          <a:blip r:embed="rId6"/>
          <a:stretch>
            <a:fillRect/>
          </a:stretch>
        </p:blipFill>
        <p:spPr>
          <a:xfrm>
            <a:off x="91620" y="46067"/>
            <a:ext cx="4268731" cy="2563124"/>
          </a:xfrm>
          <a:prstGeom prst="rect">
            <a:avLst/>
          </a:prstGeom>
        </p:spPr>
      </p:pic>
      <p:pic>
        <p:nvPicPr>
          <p:cNvPr id="4" name="Picture 3"/>
          <p:cNvPicPr>
            <a:picLocks noChangeAspect="1"/>
          </p:cNvPicPr>
          <p:nvPr/>
        </p:nvPicPr>
        <p:blipFill>
          <a:blip r:embed="rId7"/>
          <a:stretch>
            <a:fillRect/>
          </a:stretch>
        </p:blipFill>
        <p:spPr>
          <a:xfrm>
            <a:off x="3528840" y="1046785"/>
            <a:ext cx="5728744" cy="2262613"/>
          </a:xfrm>
          <a:prstGeom prst="rect">
            <a:avLst/>
          </a:prstGeom>
        </p:spPr>
      </p:pic>
    </p:spTree>
    <p:extLst>
      <p:ext uri="{BB962C8B-B14F-4D97-AF65-F5344CB8AC3E}">
        <p14:creationId xmlns:p14="http://schemas.microsoft.com/office/powerpoint/2010/main" val="277102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Enhances athletic performance in the following ways</a:t>
            </a:r>
          </a:p>
        </p:txBody>
      </p:sp>
      <p:sp>
        <p:nvSpPr>
          <p:cNvPr id="3" name="Content Placeholder 2"/>
          <p:cNvSpPr>
            <a:spLocks noGrp="1"/>
          </p:cNvSpPr>
          <p:nvPr>
            <p:ph idx="1"/>
          </p:nvPr>
        </p:nvSpPr>
        <p:spPr/>
        <p:txBody>
          <a:bodyPr>
            <a:normAutofit fontScale="92500"/>
          </a:bodyPr>
          <a:lstStyle/>
          <a:p>
            <a:r>
              <a:rPr lang="en-GB" sz="2000" dirty="0"/>
              <a:t>EPO - endurance capabilities enhancement during exercise, muscle recovery increase</a:t>
            </a:r>
          </a:p>
          <a:p>
            <a:r>
              <a:rPr lang="en-GB" sz="2000" dirty="0" err="1"/>
              <a:t>hGH</a:t>
            </a:r>
            <a:r>
              <a:rPr lang="en-GB" sz="2000" dirty="0"/>
              <a:t> - body fat percentage decrease, growth stimulation, muscle definition enhancement, muscle size and strength increase, muscle tissue repair, protein synthesis increase</a:t>
            </a:r>
          </a:p>
          <a:p>
            <a:r>
              <a:rPr lang="en-GB" sz="2000" dirty="0" err="1"/>
              <a:t>Gonadotrophins</a:t>
            </a:r>
            <a:r>
              <a:rPr lang="en-GB" sz="2000" dirty="0"/>
              <a:t> (e.g. LH, </a:t>
            </a:r>
            <a:r>
              <a:rPr lang="en-GB" sz="2000" dirty="0" err="1"/>
              <a:t>hCG</a:t>
            </a:r>
            <a:r>
              <a:rPr lang="en-GB" sz="2000" dirty="0"/>
              <a:t>) - masking agent (for anabolic steroids), testicular damage (due to anabolic steroid use) counteraction, testosterone and </a:t>
            </a:r>
            <a:r>
              <a:rPr lang="en-GB" sz="2000" dirty="0" err="1"/>
              <a:t>epistestosterone</a:t>
            </a:r>
            <a:r>
              <a:rPr lang="en-GB" sz="2000" dirty="0"/>
              <a:t> production stimulation</a:t>
            </a:r>
          </a:p>
          <a:p>
            <a:r>
              <a:rPr lang="en-GB" sz="2000" dirty="0"/>
              <a:t>Insulins - muscle definition when used in conjunction with other substances, muscle growth when used in conjunction with other substances, protein breakdown reduction</a:t>
            </a:r>
          </a:p>
          <a:p>
            <a:r>
              <a:rPr lang="en-GB" sz="2000" dirty="0"/>
              <a:t>Corticotrophins (ACTH) - increases adrenal corticosteroid levels, </a:t>
            </a:r>
            <a:r>
              <a:rPr lang="en-GB" sz="2000" dirty="0" err="1"/>
              <a:t>antiinflammatory</a:t>
            </a:r>
            <a:r>
              <a:rPr lang="en-GB" sz="2000" dirty="0"/>
              <a:t> action aids recovery from injury</a:t>
            </a:r>
          </a:p>
          <a:p>
            <a:pPr marL="0" lvl="0" indent="0">
              <a:buNone/>
            </a:pPr>
            <a:endParaRPr lang="en-GB" sz="2000" dirty="0"/>
          </a:p>
          <a:p>
            <a:pPr marL="0" lvl="0" indent="0">
              <a:buNone/>
            </a:pPr>
            <a:endParaRPr lang="en-GB" dirty="0"/>
          </a:p>
          <a:p>
            <a:pPr lvl="0"/>
            <a:endParaRPr lang="en-GB" dirty="0"/>
          </a:p>
        </p:txBody>
      </p:sp>
    </p:spTree>
    <p:extLst>
      <p:ext uri="{BB962C8B-B14F-4D97-AF65-F5344CB8AC3E}">
        <p14:creationId xmlns:p14="http://schemas.microsoft.com/office/powerpoint/2010/main" val="110741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Effects</a:t>
            </a:r>
          </a:p>
        </p:txBody>
      </p:sp>
      <p:sp>
        <p:nvSpPr>
          <p:cNvPr id="3" name="Content Placeholder 2"/>
          <p:cNvSpPr>
            <a:spLocks noGrp="1"/>
          </p:cNvSpPr>
          <p:nvPr>
            <p:ph idx="1"/>
          </p:nvPr>
        </p:nvSpPr>
        <p:spPr>
          <a:xfrm>
            <a:off x="1066800" y="1714500"/>
            <a:ext cx="10058400" cy="4840846"/>
          </a:xfrm>
        </p:spPr>
        <p:txBody>
          <a:bodyPr>
            <a:normAutofit fontScale="47500" lnSpcReduction="20000"/>
          </a:bodyPr>
          <a:lstStyle/>
          <a:p>
            <a:r>
              <a:rPr lang="en-GB" sz="3800" dirty="0"/>
              <a:t>EPO - Death, deep vein thrombosis, heart attack, </a:t>
            </a:r>
            <a:r>
              <a:rPr lang="en-GB" sz="3800" dirty="0" err="1"/>
              <a:t>hyperviscosity</a:t>
            </a:r>
            <a:r>
              <a:rPr lang="en-GB" sz="3800" dirty="0"/>
              <a:t> of the blood, myocardial infarction, pulmonary embolism, stroke, thrombosis</a:t>
            </a:r>
          </a:p>
          <a:p>
            <a:r>
              <a:rPr lang="en-GB" sz="3800" dirty="0" err="1"/>
              <a:t>hGH</a:t>
            </a:r>
            <a:r>
              <a:rPr lang="en-GB" sz="3800" dirty="0"/>
              <a:t> – abnormal body changes, acromegaly, antibody formation, arthritis, brain swelling, cardiomyopathy, congestive heart failure , coronary artery disease, </a:t>
            </a:r>
            <a:r>
              <a:rPr lang="en-GB" sz="3800" dirty="0" err="1"/>
              <a:t>Cruetzfeldt-Jakob</a:t>
            </a:r>
            <a:r>
              <a:rPr lang="en-GB" sz="3800" dirty="0"/>
              <a:t> disease development when drug is produced from cadaveric specimens, diabetes mellitus, diabetic (</a:t>
            </a:r>
            <a:r>
              <a:rPr lang="en-GB" sz="3800" dirty="0" err="1"/>
              <a:t>hypoglycemic</a:t>
            </a:r>
            <a:r>
              <a:rPr lang="en-GB" sz="3800" dirty="0"/>
              <a:t>) coma, facial nerve paralysis, forehead and jaw shape change, hand enlargement, heart enlargement, hypercholesterolemia, </a:t>
            </a:r>
            <a:r>
              <a:rPr lang="en-GB" sz="3800" dirty="0" err="1"/>
              <a:t>hypoglycemia</a:t>
            </a:r>
            <a:r>
              <a:rPr lang="en-GB" sz="3800" dirty="0"/>
              <a:t>, hypothyroidism, impotence, menstrual irregularities, metabolic dysfunction, myopathies, osteoporosis</a:t>
            </a:r>
          </a:p>
          <a:p>
            <a:r>
              <a:rPr lang="en-GB" sz="3800" dirty="0" err="1"/>
              <a:t>Gonadotrophins</a:t>
            </a:r>
            <a:r>
              <a:rPr lang="en-GB" sz="3800" dirty="0"/>
              <a:t> (e.g. LH, </a:t>
            </a:r>
            <a:r>
              <a:rPr lang="en-GB" sz="3800" dirty="0" err="1"/>
              <a:t>hCG</a:t>
            </a:r>
            <a:r>
              <a:rPr lang="en-GB" sz="3800" dirty="0"/>
              <a:t>) – increased risk of </a:t>
            </a:r>
            <a:r>
              <a:rPr lang="en-GB" sz="3800" dirty="0" err="1"/>
              <a:t>gynaecomastia</a:t>
            </a:r>
            <a:r>
              <a:rPr lang="en-GB" sz="3800" dirty="0"/>
              <a:t>, similar effects as </a:t>
            </a:r>
            <a:r>
              <a:rPr lang="en-GB" sz="3800" dirty="0">
                <a:hlinkClick r:id="rId2"/>
              </a:rPr>
              <a:t>anabolic steroids</a:t>
            </a:r>
            <a:endParaRPr lang="en-GB" sz="3800" dirty="0"/>
          </a:p>
          <a:p>
            <a:r>
              <a:rPr lang="en-GB" sz="3800" dirty="0"/>
              <a:t>Insulins - brain damage, breath shortness, coma, death, drowsiness, hypoglycaemia, nausea, shaking, weakness</a:t>
            </a:r>
          </a:p>
          <a:p>
            <a:r>
              <a:rPr lang="en-GB" sz="3800" dirty="0"/>
              <a:t>Corticotrophins (ACTH) - psychological effects such as irritability, softening of connective tissue, stomach irritation and ulcers, weakening of an injured area in muscles, bones, tendons or ligaments, osteoporosis and cataracts</a:t>
            </a:r>
          </a:p>
          <a:p>
            <a:pPr marL="0" lvl="0" indent="0">
              <a:buNone/>
            </a:pPr>
            <a:endParaRPr lang="en-GB" dirty="0"/>
          </a:p>
        </p:txBody>
      </p:sp>
    </p:spTree>
    <p:extLst>
      <p:ext uri="{BB962C8B-B14F-4D97-AF65-F5344CB8AC3E}">
        <p14:creationId xmlns:p14="http://schemas.microsoft.com/office/powerpoint/2010/main" val="31888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3</a:t>
            </a:r>
            <a:r>
              <a:rPr lang="en-GB" dirty="0"/>
              <a:t> </a:t>
            </a:r>
            <a:endParaRPr lang="en-US" dirty="0"/>
          </a:p>
        </p:txBody>
      </p:sp>
      <p:sp>
        <p:nvSpPr>
          <p:cNvPr id="3" name="Text Placeholder 2"/>
          <p:cNvSpPr>
            <a:spLocks noGrp="1"/>
          </p:cNvSpPr>
          <p:nvPr>
            <p:ph type="body" idx="1"/>
          </p:nvPr>
        </p:nvSpPr>
        <p:spPr/>
        <p:txBody>
          <a:bodyPr/>
          <a:lstStyle/>
          <a:p>
            <a:endParaRPr lang="en-US" dirty="0"/>
          </a:p>
        </p:txBody>
      </p:sp>
      <p:pic>
        <p:nvPicPr>
          <p:cNvPr id="6" name="Picture 5"/>
          <p:cNvPicPr>
            <a:picLocks noChangeAspect="1"/>
          </p:cNvPicPr>
          <p:nvPr/>
        </p:nvPicPr>
        <p:blipFill>
          <a:blip r:embed="rId3"/>
          <a:stretch>
            <a:fillRect/>
          </a:stretch>
        </p:blipFill>
        <p:spPr>
          <a:xfrm>
            <a:off x="105961" y="91611"/>
            <a:ext cx="3565859" cy="2372917"/>
          </a:xfrm>
          <a:prstGeom prst="rect">
            <a:avLst/>
          </a:prstGeom>
        </p:spPr>
      </p:pic>
      <p:pic>
        <p:nvPicPr>
          <p:cNvPr id="8" name="Picture 7"/>
          <p:cNvPicPr>
            <a:picLocks noChangeAspect="1"/>
          </p:cNvPicPr>
          <p:nvPr/>
        </p:nvPicPr>
        <p:blipFill>
          <a:blip r:embed="rId4"/>
          <a:stretch>
            <a:fillRect/>
          </a:stretch>
        </p:blipFill>
        <p:spPr>
          <a:xfrm>
            <a:off x="3671820" y="104311"/>
            <a:ext cx="3727250" cy="2471329"/>
          </a:xfrm>
          <a:prstGeom prst="rect">
            <a:avLst/>
          </a:prstGeom>
        </p:spPr>
      </p:pic>
      <p:pic>
        <p:nvPicPr>
          <p:cNvPr id="9" name="Picture 8"/>
          <p:cNvPicPr>
            <a:picLocks noChangeAspect="1"/>
          </p:cNvPicPr>
          <p:nvPr/>
        </p:nvPicPr>
        <p:blipFill>
          <a:blip r:embed="rId5"/>
          <a:stretch>
            <a:fillRect/>
          </a:stretch>
        </p:blipFill>
        <p:spPr>
          <a:xfrm>
            <a:off x="9232250" y="2728136"/>
            <a:ext cx="1781175" cy="2562225"/>
          </a:xfrm>
          <a:prstGeom prst="rect">
            <a:avLst/>
          </a:prstGeom>
        </p:spPr>
      </p:pic>
      <p:pic>
        <p:nvPicPr>
          <p:cNvPr id="11" name="Picture 10"/>
          <p:cNvPicPr>
            <a:picLocks noChangeAspect="1"/>
          </p:cNvPicPr>
          <p:nvPr/>
        </p:nvPicPr>
        <p:blipFill>
          <a:blip r:embed="rId6"/>
          <a:stretch>
            <a:fillRect/>
          </a:stretch>
        </p:blipFill>
        <p:spPr>
          <a:xfrm>
            <a:off x="8018562" y="183235"/>
            <a:ext cx="3193984" cy="2392405"/>
          </a:xfrm>
          <a:prstGeom prst="rect">
            <a:avLst/>
          </a:prstGeom>
        </p:spPr>
      </p:pic>
    </p:spTree>
    <p:extLst>
      <p:ext uri="{BB962C8B-B14F-4D97-AF65-F5344CB8AC3E}">
        <p14:creationId xmlns:p14="http://schemas.microsoft.com/office/powerpoint/2010/main" val="421373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3 All beta-2 agonists including their </a:t>
            </a:r>
            <a:br>
              <a:rPr lang="en-GB" sz="3600" dirty="0"/>
            </a:br>
            <a:r>
              <a:rPr lang="en-GB" sz="3600" dirty="0"/>
              <a:t>D- and L- isomers, </a:t>
            </a:r>
            <a:r>
              <a:rPr lang="en-GB" sz="3600" dirty="0" err="1"/>
              <a:t>eg</a:t>
            </a:r>
            <a:r>
              <a:rPr lang="en-GB" sz="3600" dirty="0"/>
              <a:t> </a:t>
            </a:r>
            <a:r>
              <a:rPr lang="en-GB" dirty="0"/>
              <a:t> </a:t>
            </a:r>
            <a:endParaRPr lang="en-US" dirty="0"/>
          </a:p>
        </p:txBody>
      </p:sp>
      <p:sp>
        <p:nvSpPr>
          <p:cNvPr id="3" name="Text Placeholder 2"/>
          <p:cNvSpPr>
            <a:spLocks noGrp="1"/>
          </p:cNvSpPr>
          <p:nvPr>
            <p:ph type="body" idx="1"/>
          </p:nvPr>
        </p:nvSpPr>
        <p:spPr/>
        <p:txBody>
          <a:bodyPr/>
          <a:lstStyle/>
          <a:p>
            <a:r>
              <a:rPr lang="en-US" dirty="0" err="1"/>
              <a:t>Theraputic</a:t>
            </a:r>
            <a:r>
              <a:rPr lang="en-US" dirty="0"/>
              <a:t> Use Exemption</a:t>
            </a:r>
          </a:p>
        </p:txBody>
      </p:sp>
      <p:pic>
        <p:nvPicPr>
          <p:cNvPr id="6" name="Picture 5"/>
          <p:cNvPicPr>
            <a:picLocks noChangeAspect="1"/>
          </p:cNvPicPr>
          <p:nvPr/>
        </p:nvPicPr>
        <p:blipFill>
          <a:blip r:embed="rId3"/>
          <a:stretch>
            <a:fillRect/>
          </a:stretch>
        </p:blipFill>
        <p:spPr>
          <a:xfrm>
            <a:off x="105961" y="91611"/>
            <a:ext cx="3565859" cy="2372917"/>
          </a:xfrm>
          <a:prstGeom prst="rect">
            <a:avLst/>
          </a:prstGeom>
        </p:spPr>
      </p:pic>
      <p:pic>
        <p:nvPicPr>
          <p:cNvPr id="8" name="Picture 7"/>
          <p:cNvPicPr>
            <a:picLocks noChangeAspect="1"/>
          </p:cNvPicPr>
          <p:nvPr/>
        </p:nvPicPr>
        <p:blipFill>
          <a:blip r:embed="rId4"/>
          <a:stretch>
            <a:fillRect/>
          </a:stretch>
        </p:blipFill>
        <p:spPr>
          <a:xfrm>
            <a:off x="3671820" y="104311"/>
            <a:ext cx="3727250" cy="2471329"/>
          </a:xfrm>
          <a:prstGeom prst="rect">
            <a:avLst/>
          </a:prstGeom>
        </p:spPr>
      </p:pic>
      <p:pic>
        <p:nvPicPr>
          <p:cNvPr id="9" name="Picture 8"/>
          <p:cNvPicPr>
            <a:picLocks noChangeAspect="1"/>
          </p:cNvPicPr>
          <p:nvPr/>
        </p:nvPicPr>
        <p:blipFill>
          <a:blip r:embed="rId5"/>
          <a:stretch>
            <a:fillRect/>
          </a:stretch>
        </p:blipFill>
        <p:spPr>
          <a:xfrm>
            <a:off x="10166300" y="2728136"/>
            <a:ext cx="1781175" cy="2562225"/>
          </a:xfrm>
          <a:prstGeom prst="rect">
            <a:avLst/>
          </a:prstGeom>
        </p:spPr>
      </p:pic>
      <p:pic>
        <p:nvPicPr>
          <p:cNvPr id="11" name="Picture 10"/>
          <p:cNvPicPr>
            <a:picLocks noChangeAspect="1"/>
          </p:cNvPicPr>
          <p:nvPr/>
        </p:nvPicPr>
        <p:blipFill>
          <a:blip r:embed="rId6"/>
          <a:stretch>
            <a:fillRect/>
          </a:stretch>
        </p:blipFill>
        <p:spPr>
          <a:xfrm>
            <a:off x="8018562" y="183235"/>
            <a:ext cx="3193984" cy="2392405"/>
          </a:xfrm>
          <a:prstGeom prst="rect">
            <a:avLst/>
          </a:prstGeom>
        </p:spPr>
      </p:pic>
      <p:pic>
        <p:nvPicPr>
          <p:cNvPr id="4" name="Picture 3"/>
          <p:cNvPicPr>
            <a:picLocks noChangeAspect="1"/>
          </p:cNvPicPr>
          <p:nvPr/>
        </p:nvPicPr>
        <p:blipFill>
          <a:blip r:embed="rId7"/>
          <a:stretch>
            <a:fillRect/>
          </a:stretch>
        </p:blipFill>
        <p:spPr>
          <a:xfrm>
            <a:off x="7696200" y="2731847"/>
            <a:ext cx="2105025" cy="2171700"/>
          </a:xfrm>
          <a:prstGeom prst="rect">
            <a:avLst/>
          </a:prstGeom>
        </p:spPr>
      </p:pic>
    </p:spTree>
    <p:extLst>
      <p:ext uri="{BB962C8B-B14F-4D97-AF65-F5344CB8AC3E}">
        <p14:creationId xmlns:p14="http://schemas.microsoft.com/office/powerpoint/2010/main" val="340526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Enhances athletic performance in the following ways</a:t>
            </a:r>
          </a:p>
        </p:txBody>
      </p:sp>
      <p:sp>
        <p:nvSpPr>
          <p:cNvPr id="3" name="Content Placeholder 2"/>
          <p:cNvSpPr>
            <a:spLocks noGrp="1"/>
          </p:cNvSpPr>
          <p:nvPr>
            <p:ph idx="1"/>
          </p:nvPr>
        </p:nvSpPr>
        <p:spPr/>
        <p:txBody>
          <a:bodyPr>
            <a:normAutofit/>
          </a:bodyPr>
          <a:lstStyle/>
          <a:p>
            <a:pPr lvl="0"/>
            <a:r>
              <a:rPr lang="en-GB" sz="2400" dirty="0"/>
              <a:t>aerobic exercise improvement</a:t>
            </a:r>
          </a:p>
          <a:p>
            <a:pPr lvl="0"/>
            <a:r>
              <a:rPr lang="en-GB" sz="2400" dirty="0"/>
              <a:t>fat reduction</a:t>
            </a:r>
          </a:p>
          <a:p>
            <a:pPr lvl="0"/>
            <a:r>
              <a:rPr lang="en-GB" sz="2400" dirty="0"/>
              <a:t>muscle growth</a:t>
            </a:r>
          </a:p>
        </p:txBody>
      </p:sp>
    </p:spTree>
    <p:extLst>
      <p:ext uri="{BB962C8B-B14F-4D97-AF65-F5344CB8AC3E}">
        <p14:creationId xmlns:p14="http://schemas.microsoft.com/office/powerpoint/2010/main" val="2609790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Effects</a:t>
            </a:r>
          </a:p>
        </p:txBody>
      </p:sp>
      <p:sp>
        <p:nvSpPr>
          <p:cNvPr id="3" name="Content Placeholder 2"/>
          <p:cNvSpPr>
            <a:spLocks noGrp="1"/>
          </p:cNvSpPr>
          <p:nvPr>
            <p:ph idx="1"/>
          </p:nvPr>
        </p:nvSpPr>
        <p:spPr>
          <a:xfrm>
            <a:off x="1066800" y="1714500"/>
            <a:ext cx="10058400" cy="4840846"/>
          </a:xfrm>
        </p:spPr>
        <p:txBody>
          <a:bodyPr>
            <a:normAutofit/>
          </a:bodyPr>
          <a:lstStyle/>
          <a:p>
            <a:pPr lvl="0"/>
            <a:r>
              <a:rPr lang="en-GB" sz="2400" dirty="0"/>
              <a:t>anxiety, arrhythmias, </a:t>
            </a:r>
          </a:p>
          <a:p>
            <a:pPr lvl="0"/>
            <a:r>
              <a:rPr lang="en-GB" sz="2400" dirty="0"/>
              <a:t>dizziness, headache, </a:t>
            </a:r>
          </a:p>
          <a:p>
            <a:pPr lvl="0"/>
            <a:r>
              <a:rPr lang="en-GB" sz="2400" dirty="0"/>
              <a:t>insomnia, mood disorders</a:t>
            </a:r>
          </a:p>
          <a:p>
            <a:pPr lvl="0"/>
            <a:r>
              <a:rPr lang="en-GB" sz="2400" dirty="0"/>
              <a:t>muscle cramps, nausea</a:t>
            </a:r>
          </a:p>
          <a:p>
            <a:pPr lvl="0"/>
            <a:r>
              <a:rPr lang="en-GB" sz="2400" dirty="0"/>
              <a:t>palpitations, sweating</a:t>
            </a:r>
          </a:p>
          <a:p>
            <a:pPr lvl="0"/>
            <a:r>
              <a:rPr lang="en-GB" sz="2400" dirty="0"/>
              <a:t>tachycardia</a:t>
            </a:r>
          </a:p>
          <a:p>
            <a:r>
              <a:rPr lang="en-GB" sz="2400" dirty="0"/>
              <a:t>tremor (usually of the hands)</a:t>
            </a:r>
          </a:p>
        </p:txBody>
      </p:sp>
    </p:spTree>
    <p:extLst>
      <p:ext uri="{BB962C8B-B14F-4D97-AF65-F5344CB8AC3E}">
        <p14:creationId xmlns:p14="http://schemas.microsoft.com/office/powerpoint/2010/main" val="53941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GB" dirty="0"/>
            </a:br>
            <a:r>
              <a:rPr lang="en-GB" sz="3200" b="1" dirty="0"/>
              <a:t>4</a:t>
            </a:r>
            <a:endParaRPr lang="en-GB" sz="3100" dirty="0"/>
          </a:p>
        </p:txBody>
      </p:sp>
      <p:sp>
        <p:nvSpPr>
          <p:cNvPr id="3" name="Text Placeholder 2"/>
          <p:cNvSpPr>
            <a:spLocks noGrp="1"/>
          </p:cNvSpPr>
          <p:nvPr>
            <p:ph type="body" idx="1"/>
          </p:nvPr>
        </p:nvSpPr>
        <p:spPr/>
        <p:txBody>
          <a:bodyPr>
            <a:normAutofit/>
          </a:bodyPr>
          <a:lstStyle/>
          <a:p>
            <a:endParaRPr lang="en-US" dirty="0"/>
          </a:p>
        </p:txBody>
      </p:sp>
      <p:pic>
        <p:nvPicPr>
          <p:cNvPr id="4" name="Picture 3"/>
          <p:cNvPicPr>
            <a:picLocks noChangeAspect="1"/>
          </p:cNvPicPr>
          <p:nvPr/>
        </p:nvPicPr>
        <p:blipFill>
          <a:blip r:embed="rId3"/>
          <a:stretch>
            <a:fillRect/>
          </a:stretch>
        </p:blipFill>
        <p:spPr>
          <a:xfrm>
            <a:off x="0" y="0"/>
            <a:ext cx="3366381" cy="3366381"/>
          </a:xfrm>
          <a:prstGeom prst="rect">
            <a:avLst/>
          </a:prstGeom>
        </p:spPr>
      </p:pic>
      <p:pic>
        <p:nvPicPr>
          <p:cNvPr id="5" name="Picture 4"/>
          <p:cNvPicPr>
            <a:picLocks noChangeAspect="1"/>
          </p:cNvPicPr>
          <p:nvPr/>
        </p:nvPicPr>
        <p:blipFill>
          <a:blip r:embed="rId4"/>
          <a:stretch>
            <a:fillRect/>
          </a:stretch>
        </p:blipFill>
        <p:spPr>
          <a:xfrm>
            <a:off x="3233779" y="42731"/>
            <a:ext cx="3631972" cy="2570947"/>
          </a:xfrm>
          <a:prstGeom prst="rect">
            <a:avLst/>
          </a:prstGeom>
        </p:spPr>
      </p:pic>
      <p:pic>
        <p:nvPicPr>
          <p:cNvPr id="6" name="Picture 5"/>
          <p:cNvPicPr>
            <a:picLocks noChangeAspect="1"/>
          </p:cNvPicPr>
          <p:nvPr/>
        </p:nvPicPr>
        <p:blipFill>
          <a:blip r:embed="rId5"/>
          <a:stretch>
            <a:fillRect/>
          </a:stretch>
        </p:blipFill>
        <p:spPr>
          <a:xfrm>
            <a:off x="6343309" y="1065025"/>
            <a:ext cx="3458322" cy="2301356"/>
          </a:xfrm>
          <a:prstGeom prst="rect">
            <a:avLst/>
          </a:prstGeom>
        </p:spPr>
      </p:pic>
      <p:pic>
        <p:nvPicPr>
          <p:cNvPr id="7" name="Picture 6"/>
          <p:cNvPicPr>
            <a:picLocks noChangeAspect="1"/>
          </p:cNvPicPr>
          <p:nvPr/>
        </p:nvPicPr>
        <p:blipFill>
          <a:blip r:embed="rId6"/>
          <a:stretch>
            <a:fillRect/>
          </a:stretch>
        </p:blipFill>
        <p:spPr>
          <a:xfrm>
            <a:off x="9788547" y="42731"/>
            <a:ext cx="2403453" cy="3364834"/>
          </a:xfrm>
          <a:prstGeom prst="rect">
            <a:avLst/>
          </a:prstGeom>
        </p:spPr>
      </p:pic>
    </p:spTree>
    <p:extLst>
      <p:ext uri="{BB962C8B-B14F-4D97-AF65-F5344CB8AC3E}">
        <p14:creationId xmlns:p14="http://schemas.microsoft.com/office/powerpoint/2010/main" val="3788118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Objectives</a:t>
            </a:r>
          </a:p>
        </p:txBody>
      </p:sp>
      <p:sp>
        <p:nvSpPr>
          <p:cNvPr id="3" name="Content Placeholder 2"/>
          <p:cNvSpPr>
            <a:spLocks noGrp="1"/>
          </p:cNvSpPr>
          <p:nvPr>
            <p:ph idx="1"/>
          </p:nvPr>
        </p:nvSpPr>
        <p:spPr/>
        <p:txBody>
          <a:bodyPr/>
          <a:lstStyle/>
          <a:p>
            <a:r>
              <a:rPr lang="en-US" dirty="0"/>
              <a:t>Know about the different categories of drugs</a:t>
            </a:r>
          </a:p>
          <a:p>
            <a:r>
              <a:rPr lang="en-US" dirty="0"/>
              <a:t>Be able to explain the impact of performance-enhancing drugs on wellbeing and performance and why some performers might risk using them to enhance performance</a:t>
            </a:r>
          </a:p>
          <a:p>
            <a:r>
              <a:rPr lang="en-US" dirty="0"/>
              <a:t>Be able to describe and explain how samples are collected in and out of competition and at major events </a:t>
            </a:r>
          </a:p>
          <a:p>
            <a:r>
              <a:rPr lang="en-US" dirty="0"/>
              <a:t>Be able to explain how athletes, from beginner to elite, should be aware of drugs and drug testing.</a:t>
            </a:r>
          </a:p>
        </p:txBody>
      </p:sp>
    </p:spTree>
    <p:extLst>
      <p:ext uri="{BB962C8B-B14F-4D97-AF65-F5344CB8AC3E}">
        <p14:creationId xmlns:p14="http://schemas.microsoft.com/office/powerpoint/2010/main" val="232515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lang="en-GB" dirty="0"/>
              <a:t>4 </a:t>
            </a:r>
            <a:r>
              <a:rPr lang="en-GB" sz="3200" b="1" dirty="0"/>
              <a:t>HORMONE ANTAGONISTS &amp; MODULATORS </a:t>
            </a:r>
            <a:br>
              <a:rPr lang="en-US" sz="3200" dirty="0"/>
            </a:br>
            <a:r>
              <a:rPr lang="en-US" sz="3200" dirty="0"/>
              <a:t>*</a:t>
            </a:r>
            <a:r>
              <a:rPr lang="en-GB" sz="3100" dirty="0"/>
              <a:t>Aromatase inhibitors </a:t>
            </a:r>
            <a:r>
              <a:rPr lang="en-GB" sz="3100" dirty="0" err="1"/>
              <a:t>eg</a:t>
            </a:r>
            <a:r>
              <a:rPr lang="en-GB" sz="3100" dirty="0"/>
              <a:t> </a:t>
            </a:r>
            <a:r>
              <a:rPr lang="en-GB" sz="3100" dirty="0" err="1"/>
              <a:t>Anastrozol</a:t>
            </a:r>
            <a:br>
              <a:rPr lang="en-GB" sz="3100" dirty="0"/>
            </a:br>
            <a:r>
              <a:rPr lang="en-GB" sz="3100" dirty="0"/>
              <a:t>*Selective </a:t>
            </a:r>
            <a:r>
              <a:rPr lang="en-GB" sz="3100" dirty="0" err="1"/>
              <a:t>estrogen</a:t>
            </a:r>
            <a:r>
              <a:rPr lang="en-GB" sz="3100" dirty="0"/>
              <a:t> receptor modulators (SERMs) </a:t>
            </a:r>
            <a:r>
              <a:rPr lang="en-GB" sz="3100" dirty="0" err="1"/>
              <a:t>eg</a:t>
            </a:r>
            <a:r>
              <a:rPr lang="en-GB" sz="3100" dirty="0"/>
              <a:t> </a:t>
            </a:r>
            <a:r>
              <a:rPr lang="en-GB" sz="3100" dirty="0" err="1"/>
              <a:t>Tamoxifen</a:t>
            </a:r>
            <a:br>
              <a:rPr lang="en-GB" sz="3100" dirty="0"/>
            </a:br>
            <a:r>
              <a:rPr lang="en-GB" sz="3100" dirty="0"/>
              <a:t>*Other anti-estrogenic substances </a:t>
            </a:r>
            <a:r>
              <a:rPr lang="en-GB" sz="3100" dirty="0" err="1"/>
              <a:t>eg</a:t>
            </a:r>
            <a:r>
              <a:rPr lang="en-GB" sz="3100" dirty="0"/>
              <a:t> Clomiphene</a:t>
            </a:r>
            <a:br>
              <a:rPr lang="en-GB" sz="3100" dirty="0"/>
            </a:br>
            <a:r>
              <a:rPr lang="en-GB" sz="3100" dirty="0"/>
              <a:t>*Agents modifying </a:t>
            </a:r>
            <a:r>
              <a:rPr lang="en-GB" sz="3100" dirty="0" err="1"/>
              <a:t>myostatin</a:t>
            </a:r>
            <a:r>
              <a:rPr lang="en-GB" sz="3100" dirty="0"/>
              <a:t> function(s) </a:t>
            </a:r>
            <a:r>
              <a:rPr lang="en-GB" sz="3100" dirty="0" err="1"/>
              <a:t>eg</a:t>
            </a:r>
            <a:r>
              <a:rPr lang="en-GB" sz="3100" dirty="0"/>
              <a:t> </a:t>
            </a:r>
            <a:r>
              <a:rPr lang="en-GB" sz="3100" dirty="0" err="1"/>
              <a:t>Myo</a:t>
            </a:r>
            <a:r>
              <a:rPr lang="en-GB" sz="3100" dirty="0"/>
              <a:t>-x</a:t>
            </a:r>
          </a:p>
        </p:txBody>
      </p:sp>
      <p:sp>
        <p:nvSpPr>
          <p:cNvPr id="3" name="Text Placeholder 2"/>
          <p:cNvSpPr>
            <a:spLocks noGrp="1"/>
          </p:cNvSpPr>
          <p:nvPr>
            <p:ph type="body" idx="1"/>
          </p:nvPr>
        </p:nvSpPr>
        <p:spPr/>
        <p:txBody>
          <a:bodyPr>
            <a:normAutofit fontScale="92500"/>
          </a:bodyPr>
          <a:lstStyle/>
          <a:p>
            <a:r>
              <a:rPr lang="en-GB" dirty="0"/>
              <a:t>These act to either decrease the amount of oestrogen in the body or block the oestrogen receptors.</a:t>
            </a:r>
            <a:endParaRPr lang="en-US" dirty="0"/>
          </a:p>
        </p:txBody>
      </p:sp>
      <p:pic>
        <p:nvPicPr>
          <p:cNvPr id="4" name="Picture 3"/>
          <p:cNvPicPr>
            <a:picLocks noChangeAspect="1"/>
          </p:cNvPicPr>
          <p:nvPr/>
        </p:nvPicPr>
        <p:blipFill>
          <a:blip r:embed="rId3"/>
          <a:stretch>
            <a:fillRect/>
          </a:stretch>
        </p:blipFill>
        <p:spPr>
          <a:xfrm>
            <a:off x="0" y="0"/>
            <a:ext cx="3366381" cy="3366381"/>
          </a:xfrm>
          <a:prstGeom prst="rect">
            <a:avLst/>
          </a:prstGeom>
        </p:spPr>
      </p:pic>
      <p:pic>
        <p:nvPicPr>
          <p:cNvPr id="5" name="Picture 4"/>
          <p:cNvPicPr>
            <a:picLocks noChangeAspect="1"/>
          </p:cNvPicPr>
          <p:nvPr/>
        </p:nvPicPr>
        <p:blipFill>
          <a:blip r:embed="rId4"/>
          <a:stretch>
            <a:fillRect/>
          </a:stretch>
        </p:blipFill>
        <p:spPr>
          <a:xfrm>
            <a:off x="3233779" y="42731"/>
            <a:ext cx="3631972" cy="2570947"/>
          </a:xfrm>
          <a:prstGeom prst="rect">
            <a:avLst/>
          </a:prstGeom>
        </p:spPr>
      </p:pic>
      <p:pic>
        <p:nvPicPr>
          <p:cNvPr id="6" name="Picture 5"/>
          <p:cNvPicPr>
            <a:picLocks noChangeAspect="1"/>
          </p:cNvPicPr>
          <p:nvPr/>
        </p:nvPicPr>
        <p:blipFill>
          <a:blip r:embed="rId5"/>
          <a:stretch>
            <a:fillRect/>
          </a:stretch>
        </p:blipFill>
        <p:spPr>
          <a:xfrm>
            <a:off x="6343309" y="1065025"/>
            <a:ext cx="3458322" cy="2301356"/>
          </a:xfrm>
          <a:prstGeom prst="rect">
            <a:avLst/>
          </a:prstGeom>
        </p:spPr>
      </p:pic>
      <p:pic>
        <p:nvPicPr>
          <p:cNvPr id="7" name="Picture 6"/>
          <p:cNvPicPr>
            <a:picLocks noChangeAspect="1"/>
          </p:cNvPicPr>
          <p:nvPr/>
        </p:nvPicPr>
        <p:blipFill>
          <a:blip r:embed="rId6"/>
          <a:stretch>
            <a:fillRect/>
          </a:stretch>
        </p:blipFill>
        <p:spPr>
          <a:xfrm>
            <a:off x="9788547" y="42731"/>
            <a:ext cx="2403453" cy="3364834"/>
          </a:xfrm>
          <a:prstGeom prst="rect">
            <a:avLst/>
          </a:prstGeom>
        </p:spPr>
      </p:pic>
    </p:spTree>
    <p:extLst>
      <p:ext uri="{BB962C8B-B14F-4D97-AF65-F5344CB8AC3E}">
        <p14:creationId xmlns:p14="http://schemas.microsoft.com/office/powerpoint/2010/main" val="219678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Enhances athletic performance in the following ways</a:t>
            </a:r>
          </a:p>
        </p:txBody>
      </p:sp>
      <p:sp>
        <p:nvSpPr>
          <p:cNvPr id="3" name="Content Placeholder 2"/>
          <p:cNvSpPr>
            <a:spLocks noGrp="1"/>
          </p:cNvSpPr>
          <p:nvPr>
            <p:ph idx="1"/>
          </p:nvPr>
        </p:nvSpPr>
        <p:spPr/>
        <p:txBody>
          <a:bodyPr>
            <a:normAutofit/>
          </a:bodyPr>
          <a:lstStyle/>
          <a:p>
            <a:pPr lvl="0"/>
            <a:r>
              <a:rPr lang="en-GB" sz="2400" dirty="0"/>
              <a:t>anabolic effects</a:t>
            </a:r>
          </a:p>
          <a:p>
            <a:pPr lvl="0"/>
            <a:r>
              <a:rPr lang="en-GB" sz="2400" dirty="0"/>
              <a:t>strength increase</a:t>
            </a:r>
          </a:p>
          <a:p>
            <a:pPr lvl="0"/>
            <a:r>
              <a:rPr lang="en-GB" sz="2400" dirty="0"/>
              <a:t>reduction of anabolic steroid use side effects (i.e. breast tissue growth)</a:t>
            </a:r>
          </a:p>
        </p:txBody>
      </p:sp>
    </p:spTree>
    <p:extLst>
      <p:ext uri="{BB962C8B-B14F-4D97-AF65-F5344CB8AC3E}">
        <p14:creationId xmlns:p14="http://schemas.microsoft.com/office/powerpoint/2010/main" val="317254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Effects</a:t>
            </a:r>
          </a:p>
        </p:txBody>
      </p:sp>
      <p:sp>
        <p:nvSpPr>
          <p:cNvPr id="3" name="Content Placeholder 2"/>
          <p:cNvSpPr>
            <a:spLocks noGrp="1"/>
          </p:cNvSpPr>
          <p:nvPr>
            <p:ph idx="1"/>
          </p:nvPr>
        </p:nvSpPr>
        <p:spPr>
          <a:xfrm>
            <a:off x="1066800" y="1714500"/>
            <a:ext cx="10058400" cy="4840846"/>
          </a:xfrm>
        </p:spPr>
        <p:txBody>
          <a:bodyPr>
            <a:normAutofit/>
          </a:bodyPr>
          <a:lstStyle/>
          <a:p>
            <a:pPr lvl="0"/>
            <a:r>
              <a:rPr lang="en-GB" sz="2400" dirty="0"/>
              <a:t>abdominal discomfort</a:t>
            </a:r>
          </a:p>
          <a:p>
            <a:pPr lvl="0"/>
            <a:r>
              <a:rPr lang="en-GB" sz="2400" dirty="0"/>
              <a:t>cancer</a:t>
            </a:r>
          </a:p>
          <a:p>
            <a:pPr lvl="0"/>
            <a:r>
              <a:rPr lang="en-GB" sz="2400" dirty="0"/>
              <a:t>hot flushes</a:t>
            </a:r>
          </a:p>
          <a:p>
            <a:pPr lvl="0"/>
            <a:r>
              <a:rPr lang="en-GB" sz="2400" dirty="0"/>
              <a:t>libido reduction</a:t>
            </a:r>
          </a:p>
          <a:p>
            <a:r>
              <a:rPr lang="en-GB" sz="2400" dirty="0"/>
              <a:t>verbal slurring</a:t>
            </a:r>
          </a:p>
        </p:txBody>
      </p:sp>
    </p:spTree>
    <p:extLst>
      <p:ext uri="{BB962C8B-B14F-4D97-AF65-F5344CB8AC3E}">
        <p14:creationId xmlns:p14="http://schemas.microsoft.com/office/powerpoint/2010/main" val="121571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GB" dirty="0"/>
            </a:br>
            <a:r>
              <a:rPr lang="en-GB" sz="4000" dirty="0"/>
              <a:t>5</a:t>
            </a:r>
            <a:endParaRPr lang="en-US" sz="4400" dirty="0"/>
          </a:p>
        </p:txBody>
      </p:sp>
      <p:sp>
        <p:nvSpPr>
          <p:cNvPr id="3" name="Text Placeholder 2"/>
          <p:cNvSpPr>
            <a:spLocks noGrp="1"/>
          </p:cNvSpPr>
          <p:nvPr>
            <p:ph type="body" idx="1"/>
          </p:nvPr>
        </p:nvSpPr>
        <p:spPr/>
        <p:txBody>
          <a:bodyPr>
            <a:normAutofit/>
          </a:bodyPr>
          <a:lstStyle/>
          <a:p>
            <a:endParaRPr lang="en-US" dirty="0"/>
          </a:p>
        </p:txBody>
      </p:sp>
      <p:pic>
        <p:nvPicPr>
          <p:cNvPr id="4" name="Picture 3"/>
          <p:cNvPicPr>
            <a:picLocks noChangeAspect="1"/>
          </p:cNvPicPr>
          <p:nvPr/>
        </p:nvPicPr>
        <p:blipFill>
          <a:blip r:embed="rId3"/>
          <a:stretch>
            <a:fillRect/>
          </a:stretch>
        </p:blipFill>
        <p:spPr>
          <a:xfrm>
            <a:off x="0" y="0"/>
            <a:ext cx="3374265" cy="3374265"/>
          </a:xfrm>
          <a:prstGeom prst="rect">
            <a:avLst/>
          </a:prstGeom>
        </p:spPr>
      </p:pic>
      <p:pic>
        <p:nvPicPr>
          <p:cNvPr id="5" name="Picture 4"/>
          <p:cNvPicPr>
            <a:picLocks noChangeAspect="1"/>
          </p:cNvPicPr>
          <p:nvPr/>
        </p:nvPicPr>
        <p:blipFill>
          <a:blip r:embed="rId4"/>
          <a:stretch>
            <a:fillRect/>
          </a:stretch>
        </p:blipFill>
        <p:spPr>
          <a:xfrm>
            <a:off x="3232699" y="476522"/>
            <a:ext cx="5289255" cy="2897743"/>
          </a:xfrm>
          <a:prstGeom prst="rect">
            <a:avLst/>
          </a:prstGeom>
        </p:spPr>
      </p:pic>
      <p:pic>
        <p:nvPicPr>
          <p:cNvPr id="6" name="Picture 5"/>
          <p:cNvPicPr>
            <a:picLocks noChangeAspect="1"/>
          </p:cNvPicPr>
          <p:nvPr/>
        </p:nvPicPr>
        <p:blipFill>
          <a:blip r:embed="rId5"/>
          <a:stretch>
            <a:fillRect/>
          </a:stretch>
        </p:blipFill>
        <p:spPr>
          <a:xfrm>
            <a:off x="8744755" y="1101203"/>
            <a:ext cx="3127524" cy="4418249"/>
          </a:xfrm>
          <a:prstGeom prst="rect">
            <a:avLst/>
          </a:prstGeom>
        </p:spPr>
      </p:pic>
    </p:spTree>
    <p:extLst>
      <p:ext uri="{BB962C8B-B14F-4D97-AF65-F5344CB8AC3E}">
        <p14:creationId xmlns:p14="http://schemas.microsoft.com/office/powerpoint/2010/main" val="38548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lang="en-GB" sz="4000" dirty="0"/>
              <a:t>5 </a:t>
            </a:r>
            <a:r>
              <a:rPr lang="en-US" sz="4000" b="1" dirty="0"/>
              <a:t>Diuretics and</a:t>
            </a:r>
            <a:br>
              <a:rPr lang="en-US" sz="4000" b="1" dirty="0"/>
            </a:br>
            <a:r>
              <a:rPr lang="en-US" sz="4000" b="1" dirty="0"/>
              <a:t>Other masking agents</a:t>
            </a:r>
            <a:br>
              <a:rPr lang="en-US" sz="4000" dirty="0"/>
            </a:br>
            <a:r>
              <a:rPr lang="en-US" sz="4400" dirty="0"/>
              <a:t> </a:t>
            </a:r>
            <a:r>
              <a:rPr lang="en-US" sz="4400" dirty="0" err="1"/>
              <a:t>eg</a:t>
            </a:r>
            <a:r>
              <a:rPr lang="en-US" sz="4400" dirty="0"/>
              <a:t>, </a:t>
            </a:r>
            <a:r>
              <a:rPr lang="en-US" sz="4400" dirty="0" err="1"/>
              <a:t>Diurex</a:t>
            </a:r>
            <a:r>
              <a:rPr lang="en-US" sz="4400" dirty="0"/>
              <a:t>, </a:t>
            </a:r>
            <a:r>
              <a:rPr lang="en-GB" sz="4400" dirty="0" err="1"/>
              <a:t>Probenecid</a:t>
            </a:r>
            <a:r>
              <a:rPr lang="en-GB" sz="4400" dirty="0"/>
              <a:t>, Glycerol</a:t>
            </a:r>
            <a:endParaRPr lang="en-US" sz="4400" dirty="0"/>
          </a:p>
        </p:txBody>
      </p:sp>
      <p:sp>
        <p:nvSpPr>
          <p:cNvPr id="3" name="Text Placeholder 2"/>
          <p:cNvSpPr>
            <a:spLocks noGrp="1"/>
          </p:cNvSpPr>
          <p:nvPr>
            <p:ph type="body" idx="1"/>
          </p:nvPr>
        </p:nvSpPr>
        <p:spPr/>
        <p:txBody>
          <a:bodyPr>
            <a:normAutofit/>
          </a:bodyPr>
          <a:lstStyle/>
          <a:p>
            <a:r>
              <a:rPr lang="en-US" dirty="0"/>
              <a:t>Drugs that elevate the rate of urine production or hide the presence of other drugs</a:t>
            </a:r>
          </a:p>
        </p:txBody>
      </p:sp>
      <p:pic>
        <p:nvPicPr>
          <p:cNvPr id="4" name="Picture 3"/>
          <p:cNvPicPr>
            <a:picLocks noChangeAspect="1"/>
          </p:cNvPicPr>
          <p:nvPr/>
        </p:nvPicPr>
        <p:blipFill>
          <a:blip r:embed="rId3"/>
          <a:stretch>
            <a:fillRect/>
          </a:stretch>
        </p:blipFill>
        <p:spPr>
          <a:xfrm>
            <a:off x="0" y="0"/>
            <a:ext cx="3374265" cy="3374265"/>
          </a:xfrm>
          <a:prstGeom prst="rect">
            <a:avLst/>
          </a:prstGeom>
        </p:spPr>
      </p:pic>
      <p:pic>
        <p:nvPicPr>
          <p:cNvPr id="5" name="Picture 4"/>
          <p:cNvPicPr>
            <a:picLocks noChangeAspect="1"/>
          </p:cNvPicPr>
          <p:nvPr/>
        </p:nvPicPr>
        <p:blipFill>
          <a:blip r:embed="rId4"/>
          <a:stretch>
            <a:fillRect/>
          </a:stretch>
        </p:blipFill>
        <p:spPr>
          <a:xfrm>
            <a:off x="3232699" y="476522"/>
            <a:ext cx="5289255" cy="2897743"/>
          </a:xfrm>
          <a:prstGeom prst="rect">
            <a:avLst/>
          </a:prstGeom>
        </p:spPr>
      </p:pic>
      <p:pic>
        <p:nvPicPr>
          <p:cNvPr id="6" name="Picture 5"/>
          <p:cNvPicPr>
            <a:picLocks noChangeAspect="1"/>
          </p:cNvPicPr>
          <p:nvPr/>
        </p:nvPicPr>
        <p:blipFill>
          <a:blip r:embed="rId5"/>
          <a:stretch>
            <a:fillRect/>
          </a:stretch>
        </p:blipFill>
        <p:spPr>
          <a:xfrm>
            <a:off x="8744755" y="1101203"/>
            <a:ext cx="3127524" cy="4418249"/>
          </a:xfrm>
          <a:prstGeom prst="rect">
            <a:avLst/>
          </a:prstGeom>
        </p:spPr>
      </p:pic>
    </p:spTree>
    <p:extLst>
      <p:ext uri="{BB962C8B-B14F-4D97-AF65-F5344CB8AC3E}">
        <p14:creationId xmlns:p14="http://schemas.microsoft.com/office/powerpoint/2010/main" val="385960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Enhances athletic performance in the following ways</a:t>
            </a:r>
          </a:p>
        </p:txBody>
      </p:sp>
      <p:sp>
        <p:nvSpPr>
          <p:cNvPr id="3" name="Content Placeholder 2"/>
          <p:cNvSpPr>
            <a:spLocks noGrp="1"/>
          </p:cNvSpPr>
          <p:nvPr>
            <p:ph idx="1"/>
          </p:nvPr>
        </p:nvSpPr>
        <p:spPr/>
        <p:txBody>
          <a:bodyPr/>
          <a:lstStyle/>
          <a:p>
            <a:pPr lvl="0"/>
            <a:r>
              <a:rPr lang="en-GB" dirty="0"/>
              <a:t>prevent detection of banned substances</a:t>
            </a:r>
          </a:p>
          <a:p>
            <a:pPr lvl="0"/>
            <a:r>
              <a:rPr lang="en-GB" dirty="0"/>
              <a:t>produce urine excretion to reduce concentration of banned substances</a:t>
            </a:r>
          </a:p>
          <a:p>
            <a:pPr lvl="0"/>
            <a:r>
              <a:rPr lang="en-GB" dirty="0"/>
              <a:t>weight loss</a:t>
            </a:r>
          </a:p>
        </p:txBody>
      </p:sp>
    </p:spTree>
    <p:extLst>
      <p:ext uri="{BB962C8B-B14F-4D97-AF65-F5344CB8AC3E}">
        <p14:creationId xmlns:p14="http://schemas.microsoft.com/office/powerpoint/2010/main" val="92616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Effects</a:t>
            </a:r>
          </a:p>
        </p:txBody>
      </p:sp>
      <p:sp>
        <p:nvSpPr>
          <p:cNvPr id="3" name="Content Placeholder 2"/>
          <p:cNvSpPr>
            <a:spLocks noGrp="1"/>
          </p:cNvSpPr>
          <p:nvPr>
            <p:ph idx="1"/>
          </p:nvPr>
        </p:nvSpPr>
        <p:spPr>
          <a:xfrm>
            <a:off x="1066800" y="1714500"/>
            <a:ext cx="10058400" cy="4840846"/>
          </a:xfrm>
        </p:spPr>
        <p:txBody>
          <a:bodyPr>
            <a:normAutofit/>
          </a:bodyPr>
          <a:lstStyle/>
          <a:p>
            <a:pPr lvl="0"/>
            <a:r>
              <a:rPr lang="en-GB" sz="2400" dirty="0"/>
              <a:t>blood pressure drop, cramps</a:t>
            </a:r>
          </a:p>
          <a:p>
            <a:pPr lvl="0"/>
            <a:r>
              <a:rPr lang="en-GB" sz="2400" dirty="0"/>
              <a:t>death, dehydration, dizziness</a:t>
            </a:r>
          </a:p>
          <a:p>
            <a:pPr lvl="0"/>
            <a:r>
              <a:rPr lang="en-GB" sz="2400" dirty="0"/>
              <a:t>electrolyte imbalance</a:t>
            </a:r>
          </a:p>
          <a:p>
            <a:pPr lvl="0"/>
            <a:r>
              <a:rPr lang="en-GB" sz="2400" dirty="0"/>
              <a:t>headaches, heart failure</a:t>
            </a:r>
          </a:p>
          <a:p>
            <a:pPr lvl="0"/>
            <a:r>
              <a:rPr lang="en-GB" sz="2400" dirty="0"/>
              <a:t>kidney failure</a:t>
            </a:r>
          </a:p>
          <a:p>
            <a:pPr lvl="0"/>
            <a:r>
              <a:rPr lang="en-GB" sz="2400" dirty="0"/>
              <a:t>muscle cramps, nausea</a:t>
            </a:r>
          </a:p>
          <a:p>
            <a:pPr lvl="0"/>
            <a:r>
              <a:rPr lang="en-GB" sz="2400" dirty="0"/>
              <a:t>potassium depletion, volume depletion</a:t>
            </a:r>
          </a:p>
        </p:txBody>
      </p:sp>
    </p:spTree>
    <p:extLst>
      <p:ext uri="{BB962C8B-B14F-4D97-AF65-F5344CB8AC3E}">
        <p14:creationId xmlns:p14="http://schemas.microsoft.com/office/powerpoint/2010/main" val="124310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a:t>
            </a:r>
          </a:p>
        </p:txBody>
      </p:sp>
      <p:sp>
        <p:nvSpPr>
          <p:cNvPr id="3" name="Text Placeholder 2"/>
          <p:cNvSpPr>
            <a:spLocks noGrp="1"/>
          </p:cNvSpPr>
          <p:nvPr>
            <p:ph type="body" idx="1"/>
          </p:nvPr>
        </p:nvSpPr>
        <p:spPr/>
        <p:txBody>
          <a:bodyPr/>
          <a:lstStyle/>
          <a:p>
            <a:endParaRPr lang="en-US" dirty="0"/>
          </a:p>
        </p:txBody>
      </p:sp>
      <p:pic>
        <p:nvPicPr>
          <p:cNvPr id="6" name="Picture 5"/>
          <p:cNvPicPr>
            <a:picLocks noChangeAspect="1"/>
          </p:cNvPicPr>
          <p:nvPr/>
        </p:nvPicPr>
        <p:blipFill>
          <a:blip r:embed="rId3"/>
          <a:stretch>
            <a:fillRect/>
          </a:stretch>
        </p:blipFill>
        <p:spPr>
          <a:xfrm>
            <a:off x="991929" y="1653914"/>
            <a:ext cx="2962275" cy="1543050"/>
          </a:xfrm>
          <a:prstGeom prst="rect">
            <a:avLst/>
          </a:prstGeom>
        </p:spPr>
      </p:pic>
      <p:pic>
        <p:nvPicPr>
          <p:cNvPr id="8" name="Picture 7"/>
          <p:cNvPicPr>
            <a:picLocks noChangeAspect="1"/>
          </p:cNvPicPr>
          <p:nvPr/>
        </p:nvPicPr>
        <p:blipFill>
          <a:blip r:embed="rId4"/>
          <a:stretch>
            <a:fillRect/>
          </a:stretch>
        </p:blipFill>
        <p:spPr>
          <a:xfrm>
            <a:off x="0" y="-56547"/>
            <a:ext cx="4789643" cy="1608924"/>
          </a:xfrm>
          <a:prstGeom prst="rect">
            <a:avLst/>
          </a:prstGeom>
        </p:spPr>
      </p:pic>
      <p:pic>
        <p:nvPicPr>
          <p:cNvPr id="9" name="Picture 8"/>
          <p:cNvPicPr>
            <a:picLocks noChangeAspect="1"/>
          </p:cNvPicPr>
          <p:nvPr/>
        </p:nvPicPr>
        <p:blipFill>
          <a:blip r:embed="rId5"/>
          <a:stretch>
            <a:fillRect/>
          </a:stretch>
        </p:blipFill>
        <p:spPr>
          <a:xfrm>
            <a:off x="7975554" y="0"/>
            <a:ext cx="3920443" cy="3125900"/>
          </a:xfrm>
          <a:prstGeom prst="rect">
            <a:avLst/>
          </a:prstGeom>
        </p:spPr>
      </p:pic>
      <p:pic>
        <p:nvPicPr>
          <p:cNvPr id="10" name="Picture 9"/>
          <p:cNvPicPr>
            <a:picLocks noChangeAspect="1"/>
          </p:cNvPicPr>
          <p:nvPr/>
        </p:nvPicPr>
        <p:blipFill>
          <a:blip r:embed="rId6"/>
          <a:stretch>
            <a:fillRect/>
          </a:stretch>
        </p:blipFill>
        <p:spPr>
          <a:xfrm>
            <a:off x="4789643" y="0"/>
            <a:ext cx="2968769" cy="2263187"/>
          </a:xfrm>
          <a:prstGeom prst="rect">
            <a:avLst/>
          </a:prstGeom>
        </p:spPr>
      </p:pic>
      <p:pic>
        <p:nvPicPr>
          <p:cNvPr id="11" name="Picture 10"/>
          <p:cNvPicPr>
            <a:picLocks noChangeAspect="1"/>
          </p:cNvPicPr>
          <p:nvPr/>
        </p:nvPicPr>
        <p:blipFill>
          <a:blip r:embed="rId7"/>
          <a:stretch>
            <a:fillRect/>
          </a:stretch>
        </p:blipFill>
        <p:spPr>
          <a:xfrm>
            <a:off x="6867372" y="3101930"/>
            <a:ext cx="3068403" cy="2041883"/>
          </a:xfrm>
          <a:prstGeom prst="rect">
            <a:avLst/>
          </a:prstGeom>
        </p:spPr>
      </p:pic>
      <p:pic>
        <p:nvPicPr>
          <p:cNvPr id="12" name="Picture 11"/>
          <p:cNvPicPr>
            <a:picLocks noChangeAspect="1"/>
          </p:cNvPicPr>
          <p:nvPr/>
        </p:nvPicPr>
        <p:blipFill>
          <a:blip r:embed="rId8"/>
          <a:stretch>
            <a:fillRect/>
          </a:stretch>
        </p:blipFill>
        <p:spPr>
          <a:xfrm>
            <a:off x="10261083" y="3013760"/>
            <a:ext cx="1847850" cy="2476500"/>
          </a:xfrm>
          <a:prstGeom prst="rect">
            <a:avLst/>
          </a:prstGeom>
        </p:spPr>
      </p:pic>
    </p:spTree>
    <p:extLst>
      <p:ext uri="{BB962C8B-B14F-4D97-AF65-F5344CB8AC3E}">
        <p14:creationId xmlns:p14="http://schemas.microsoft.com/office/powerpoint/2010/main" val="293405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6 Stimulants</a:t>
            </a:r>
            <a:br>
              <a:rPr lang="en-US" sz="4000" dirty="0"/>
            </a:br>
            <a:r>
              <a:rPr lang="en-US" sz="3600" dirty="0" err="1"/>
              <a:t>eg</a:t>
            </a:r>
            <a:r>
              <a:rPr lang="en-US" sz="3600" dirty="0"/>
              <a:t> Adrenaline, Ritalin</a:t>
            </a:r>
            <a:br>
              <a:rPr lang="en-US" sz="3600" dirty="0"/>
            </a:br>
            <a:r>
              <a:rPr lang="en-US" sz="3600" dirty="0"/>
              <a:t>Ephedrine, Amphetamine, </a:t>
            </a:r>
            <a:br>
              <a:rPr lang="en-US" sz="3600" dirty="0"/>
            </a:br>
            <a:r>
              <a:rPr lang="en-US" sz="3600" dirty="0"/>
              <a:t>Cocaine, Strychnine, </a:t>
            </a:r>
            <a:r>
              <a:rPr lang="en-US" sz="3600" dirty="0" err="1"/>
              <a:t>etc</a:t>
            </a:r>
            <a:endParaRPr lang="en-US" sz="3600" dirty="0"/>
          </a:p>
        </p:txBody>
      </p:sp>
      <p:sp>
        <p:nvSpPr>
          <p:cNvPr id="3" name="Text Placeholder 2"/>
          <p:cNvSpPr>
            <a:spLocks noGrp="1"/>
          </p:cNvSpPr>
          <p:nvPr>
            <p:ph type="body" idx="1"/>
          </p:nvPr>
        </p:nvSpPr>
        <p:spPr/>
        <p:txBody>
          <a:bodyPr>
            <a:normAutofit fontScale="85000" lnSpcReduction="10000"/>
          </a:bodyPr>
          <a:lstStyle/>
          <a:p>
            <a:r>
              <a:rPr lang="en-US" dirty="0"/>
              <a:t>These have an effect on the central nervous system, such as increased mental and/or physical alertness</a:t>
            </a:r>
          </a:p>
        </p:txBody>
      </p:sp>
      <p:pic>
        <p:nvPicPr>
          <p:cNvPr id="6" name="Picture 5"/>
          <p:cNvPicPr>
            <a:picLocks noChangeAspect="1"/>
          </p:cNvPicPr>
          <p:nvPr/>
        </p:nvPicPr>
        <p:blipFill>
          <a:blip r:embed="rId3"/>
          <a:stretch>
            <a:fillRect/>
          </a:stretch>
        </p:blipFill>
        <p:spPr>
          <a:xfrm>
            <a:off x="991929" y="1653914"/>
            <a:ext cx="2962275" cy="1543050"/>
          </a:xfrm>
          <a:prstGeom prst="rect">
            <a:avLst/>
          </a:prstGeom>
        </p:spPr>
      </p:pic>
      <p:pic>
        <p:nvPicPr>
          <p:cNvPr id="8" name="Picture 7"/>
          <p:cNvPicPr>
            <a:picLocks noChangeAspect="1"/>
          </p:cNvPicPr>
          <p:nvPr/>
        </p:nvPicPr>
        <p:blipFill>
          <a:blip r:embed="rId4"/>
          <a:stretch>
            <a:fillRect/>
          </a:stretch>
        </p:blipFill>
        <p:spPr>
          <a:xfrm>
            <a:off x="0" y="-56547"/>
            <a:ext cx="4789643" cy="1608924"/>
          </a:xfrm>
          <a:prstGeom prst="rect">
            <a:avLst/>
          </a:prstGeom>
        </p:spPr>
      </p:pic>
      <p:pic>
        <p:nvPicPr>
          <p:cNvPr id="9" name="Picture 8"/>
          <p:cNvPicPr>
            <a:picLocks noChangeAspect="1"/>
          </p:cNvPicPr>
          <p:nvPr/>
        </p:nvPicPr>
        <p:blipFill>
          <a:blip r:embed="rId5"/>
          <a:stretch>
            <a:fillRect/>
          </a:stretch>
        </p:blipFill>
        <p:spPr>
          <a:xfrm>
            <a:off x="7975554" y="0"/>
            <a:ext cx="3920443" cy="3125900"/>
          </a:xfrm>
          <a:prstGeom prst="rect">
            <a:avLst/>
          </a:prstGeom>
        </p:spPr>
      </p:pic>
      <p:pic>
        <p:nvPicPr>
          <p:cNvPr id="10" name="Picture 9"/>
          <p:cNvPicPr>
            <a:picLocks noChangeAspect="1"/>
          </p:cNvPicPr>
          <p:nvPr/>
        </p:nvPicPr>
        <p:blipFill>
          <a:blip r:embed="rId6"/>
          <a:stretch>
            <a:fillRect/>
          </a:stretch>
        </p:blipFill>
        <p:spPr>
          <a:xfrm>
            <a:off x="4789643" y="0"/>
            <a:ext cx="2968769" cy="2263187"/>
          </a:xfrm>
          <a:prstGeom prst="rect">
            <a:avLst/>
          </a:prstGeom>
        </p:spPr>
      </p:pic>
      <p:pic>
        <p:nvPicPr>
          <p:cNvPr id="11" name="Picture 10"/>
          <p:cNvPicPr>
            <a:picLocks noChangeAspect="1"/>
          </p:cNvPicPr>
          <p:nvPr/>
        </p:nvPicPr>
        <p:blipFill>
          <a:blip r:embed="rId7"/>
          <a:stretch>
            <a:fillRect/>
          </a:stretch>
        </p:blipFill>
        <p:spPr>
          <a:xfrm>
            <a:off x="6867372" y="3101930"/>
            <a:ext cx="3068403" cy="2041883"/>
          </a:xfrm>
          <a:prstGeom prst="rect">
            <a:avLst/>
          </a:prstGeom>
        </p:spPr>
      </p:pic>
      <p:pic>
        <p:nvPicPr>
          <p:cNvPr id="12" name="Picture 11"/>
          <p:cNvPicPr>
            <a:picLocks noChangeAspect="1"/>
          </p:cNvPicPr>
          <p:nvPr/>
        </p:nvPicPr>
        <p:blipFill>
          <a:blip r:embed="rId8"/>
          <a:stretch>
            <a:fillRect/>
          </a:stretch>
        </p:blipFill>
        <p:spPr>
          <a:xfrm>
            <a:off x="10261083" y="3013760"/>
            <a:ext cx="1847850" cy="2476500"/>
          </a:xfrm>
          <a:prstGeom prst="rect">
            <a:avLst/>
          </a:prstGeom>
        </p:spPr>
      </p:pic>
    </p:spTree>
    <p:extLst>
      <p:ext uri="{BB962C8B-B14F-4D97-AF65-F5344CB8AC3E}">
        <p14:creationId xmlns:p14="http://schemas.microsoft.com/office/powerpoint/2010/main" val="292579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Enhances athletic performance in the following ways</a:t>
            </a:r>
          </a:p>
        </p:txBody>
      </p:sp>
      <p:sp>
        <p:nvSpPr>
          <p:cNvPr id="3" name="Content Placeholder 2"/>
          <p:cNvSpPr>
            <a:spLocks noGrp="1"/>
          </p:cNvSpPr>
          <p:nvPr>
            <p:ph idx="1"/>
          </p:nvPr>
        </p:nvSpPr>
        <p:spPr/>
        <p:txBody>
          <a:bodyPr/>
          <a:lstStyle/>
          <a:p>
            <a:pPr lvl="0"/>
            <a:r>
              <a:rPr lang="en-GB" dirty="0"/>
              <a:t>aggressiveness increase</a:t>
            </a:r>
          </a:p>
          <a:p>
            <a:pPr lvl="0"/>
            <a:r>
              <a:rPr lang="en-GB" dirty="0"/>
              <a:t>alertness increase</a:t>
            </a:r>
          </a:p>
          <a:p>
            <a:pPr lvl="0"/>
            <a:r>
              <a:rPr lang="en-GB" dirty="0"/>
              <a:t>competitiveness increase</a:t>
            </a:r>
          </a:p>
          <a:p>
            <a:pPr lvl="0"/>
            <a:r>
              <a:rPr lang="en-GB" dirty="0"/>
              <a:t>responsiveness increase</a:t>
            </a:r>
          </a:p>
          <a:p>
            <a:pPr lvl="0"/>
            <a:r>
              <a:rPr lang="en-GB" dirty="0"/>
              <a:t>tiredness reduction</a:t>
            </a:r>
          </a:p>
          <a:p>
            <a:pPr lvl="0"/>
            <a:r>
              <a:rPr lang="en-GB" dirty="0"/>
              <a:t>weight loss</a:t>
            </a:r>
          </a:p>
        </p:txBody>
      </p:sp>
    </p:spTree>
    <p:extLst>
      <p:ext uri="{BB962C8B-B14F-4D97-AF65-F5344CB8AC3E}">
        <p14:creationId xmlns:p14="http://schemas.microsoft.com/office/powerpoint/2010/main" val="354582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What is a drug?</a:t>
            </a:r>
          </a:p>
        </p:txBody>
      </p:sp>
      <p:sp>
        <p:nvSpPr>
          <p:cNvPr id="3" name="Content Placeholder 2"/>
          <p:cNvSpPr>
            <a:spLocks noGrp="1"/>
          </p:cNvSpPr>
          <p:nvPr>
            <p:ph idx="1"/>
          </p:nvPr>
        </p:nvSpPr>
        <p:spPr/>
        <p:txBody>
          <a:bodyPr>
            <a:noAutofit/>
          </a:bodyPr>
          <a:lstStyle/>
          <a:p>
            <a:r>
              <a:rPr lang="en-US" sz="3200" dirty="0"/>
              <a:t>A substance that can be taken in a variety of ways to produce expected and welcome physical and/or psychological effects on the person taking it….</a:t>
            </a:r>
          </a:p>
          <a:p>
            <a:r>
              <a:rPr lang="en-US" sz="3200" dirty="0"/>
              <a:t>….but may also cause some effects that are both unpleasant and unwanted</a:t>
            </a:r>
          </a:p>
          <a:p>
            <a:r>
              <a:rPr lang="en-US" sz="3200" dirty="0"/>
              <a:t>These are known as “side effects”.</a:t>
            </a:r>
          </a:p>
        </p:txBody>
      </p:sp>
    </p:spTree>
    <p:extLst>
      <p:ext uri="{BB962C8B-B14F-4D97-AF65-F5344CB8AC3E}">
        <p14:creationId xmlns:p14="http://schemas.microsoft.com/office/powerpoint/2010/main" val="234996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Effects</a:t>
            </a:r>
          </a:p>
        </p:txBody>
      </p:sp>
      <p:sp>
        <p:nvSpPr>
          <p:cNvPr id="3" name="Content Placeholder 2"/>
          <p:cNvSpPr>
            <a:spLocks noGrp="1"/>
          </p:cNvSpPr>
          <p:nvPr>
            <p:ph idx="1"/>
          </p:nvPr>
        </p:nvSpPr>
        <p:spPr>
          <a:xfrm>
            <a:off x="1066800" y="1714500"/>
            <a:ext cx="10058400" cy="4840846"/>
          </a:xfrm>
        </p:spPr>
        <p:txBody>
          <a:bodyPr>
            <a:noAutofit/>
          </a:bodyPr>
          <a:lstStyle/>
          <a:p>
            <a:pPr lvl="0"/>
            <a:r>
              <a:rPr lang="en-GB" sz="2400" dirty="0"/>
              <a:t>addiction/withdrawal, aggressiveness, alertness, anxiety, </a:t>
            </a:r>
          </a:p>
          <a:p>
            <a:pPr lvl="0"/>
            <a:r>
              <a:rPr lang="en-GB" sz="2400" dirty="0"/>
              <a:t>blood pressure increase, cardiac arrhythmia, </a:t>
            </a:r>
          </a:p>
          <a:p>
            <a:pPr lvl="0"/>
            <a:r>
              <a:rPr lang="en-GB" sz="2400" dirty="0"/>
              <a:t>cerebral haemorrhage, coma, convulsions, </a:t>
            </a:r>
          </a:p>
          <a:p>
            <a:pPr lvl="0"/>
            <a:r>
              <a:rPr lang="en-GB" sz="2400" dirty="0"/>
              <a:t>death, dehydration, hand tremors, heart attack, </a:t>
            </a:r>
          </a:p>
          <a:p>
            <a:pPr lvl="0"/>
            <a:r>
              <a:rPr lang="en-GB" sz="2400" dirty="0"/>
              <a:t>heart rate increase, heat stroke, </a:t>
            </a:r>
          </a:p>
          <a:p>
            <a:pPr lvl="0"/>
            <a:r>
              <a:rPr lang="en-GB" sz="2400" dirty="0"/>
              <a:t>inhibited judgment and decision making, Insomnia, </a:t>
            </a:r>
          </a:p>
          <a:p>
            <a:pPr lvl="0"/>
            <a:r>
              <a:rPr lang="en-GB" sz="2400" dirty="0"/>
              <a:t>stroke, sweating, tremor, weight loss</a:t>
            </a:r>
          </a:p>
        </p:txBody>
      </p:sp>
    </p:spTree>
    <p:extLst>
      <p:ext uri="{BB962C8B-B14F-4D97-AF65-F5344CB8AC3E}">
        <p14:creationId xmlns:p14="http://schemas.microsoft.com/office/powerpoint/2010/main" val="56466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sz="3600" dirty="0"/>
              <a:t>7</a:t>
            </a:r>
          </a:p>
        </p:txBody>
      </p:sp>
      <p:sp>
        <p:nvSpPr>
          <p:cNvPr id="3" name="Text Placeholder 2"/>
          <p:cNvSpPr>
            <a:spLocks noGrp="1"/>
          </p:cNvSpPr>
          <p:nvPr>
            <p:ph type="body" idx="1"/>
          </p:nvPr>
        </p:nvSpPr>
        <p:spPr/>
        <p:txBody>
          <a:bodyPr/>
          <a:lstStyle/>
          <a:p>
            <a:r>
              <a:rPr lang="en-US" dirty="0"/>
              <a:t>Statement of the problem</a:t>
            </a:r>
          </a:p>
        </p:txBody>
      </p:sp>
      <p:pic>
        <p:nvPicPr>
          <p:cNvPr id="6" name="Picture 5"/>
          <p:cNvPicPr>
            <a:picLocks noChangeAspect="1"/>
          </p:cNvPicPr>
          <p:nvPr/>
        </p:nvPicPr>
        <p:blipFill>
          <a:blip r:embed="rId3"/>
          <a:stretch>
            <a:fillRect/>
          </a:stretch>
        </p:blipFill>
        <p:spPr>
          <a:xfrm>
            <a:off x="0" y="0"/>
            <a:ext cx="3041092" cy="3082004"/>
          </a:xfrm>
          <a:prstGeom prst="rect">
            <a:avLst/>
          </a:prstGeom>
        </p:spPr>
      </p:pic>
      <p:pic>
        <p:nvPicPr>
          <p:cNvPr id="7" name="Picture 6"/>
          <p:cNvPicPr>
            <a:picLocks noChangeAspect="1"/>
          </p:cNvPicPr>
          <p:nvPr/>
        </p:nvPicPr>
        <p:blipFill>
          <a:blip r:embed="rId4"/>
          <a:stretch>
            <a:fillRect/>
          </a:stretch>
        </p:blipFill>
        <p:spPr>
          <a:xfrm>
            <a:off x="3041092" y="0"/>
            <a:ext cx="3562661" cy="2370789"/>
          </a:xfrm>
          <a:prstGeom prst="rect">
            <a:avLst/>
          </a:prstGeom>
        </p:spPr>
      </p:pic>
      <p:pic>
        <p:nvPicPr>
          <p:cNvPr id="8" name="Picture 7"/>
          <p:cNvPicPr>
            <a:picLocks noChangeAspect="1"/>
          </p:cNvPicPr>
          <p:nvPr/>
        </p:nvPicPr>
        <p:blipFill>
          <a:blip r:embed="rId5"/>
          <a:stretch>
            <a:fillRect/>
          </a:stretch>
        </p:blipFill>
        <p:spPr>
          <a:xfrm>
            <a:off x="7857900" y="42121"/>
            <a:ext cx="4119452" cy="3080634"/>
          </a:xfrm>
          <a:prstGeom prst="rect">
            <a:avLst/>
          </a:prstGeom>
        </p:spPr>
      </p:pic>
      <p:pic>
        <p:nvPicPr>
          <p:cNvPr id="9" name="Picture 8"/>
          <p:cNvPicPr>
            <a:picLocks noChangeAspect="1"/>
          </p:cNvPicPr>
          <p:nvPr/>
        </p:nvPicPr>
        <p:blipFill>
          <a:blip r:embed="rId6"/>
          <a:stretch>
            <a:fillRect/>
          </a:stretch>
        </p:blipFill>
        <p:spPr>
          <a:xfrm>
            <a:off x="8836695" y="2693390"/>
            <a:ext cx="3140657" cy="3140657"/>
          </a:xfrm>
          <a:prstGeom prst="rect">
            <a:avLst/>
          </a:prstGeom>
        </p:spPr>
      </p:pic>
    </p:spTree>
    <p:extLst>
      <p:ext uri="{BB962C8B-B14F-4D97-AF65-F5344CB8AC3E}">
        <p14:creationId xmlns:p14="http://schemas.microsoft.com/office/powerpoint/2010/main" val="30780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sz="4000" b="1" dirty="0"/>
              <a:t>7 Narcotics</a:t>
            </a:r>
            <a:br>
              <a:rPr lang="en-GB" dirty="0"/>
            </a:br>
            <a:r>
              <a:rPr lang="en-GB" sz="3200" dirty="0" err="1"/>
              <a:t>eg</a:t>
            </a:r>
            <a:r>
              <a:rPr lang="en-GB" sz="3200" dirty="0"/>
              <a:t> </a:t>
            </a:r>
            <a:r>
              <a:rPr lang="en-GB" sz="3200" dirty="0" err="1"/>
              <a:t>diamorphine</a:t>
            </a:r>
            <a:r>
              <a:rPr lang="en-GB" sz="3200" dirty="0"/>
              <a:t> (heroin),</a:t>
            </a:r>
            <a:br>
              <a:rPr lang="en-GB" sz="3200" dirty="0"/>
            </a:br>
            <a:r>
              <a:rPr lang="en-GB" sz="3200" dirty="0"/>
              <a:t>methadone, morphine, </a:t>
            </a:r>
            <a:r>
              <a:rPr lang="en-GB" sz="3200" dirty="0" err="1"/>
              <a:t>etc</a:t>
            </a:r>
            <a:endParaRPr lang="en-GB" sz="3200" dirty="0"/>
          </a:p>
        </p:txBody>
      </p:sp>
      <p:sp>
        <p:nvSpPr>
          <p:cNvPr id="3" name="Text Placeholder 2"/>
          <p:cNvSpPr>
            <a:spLocks noGrp="1"/>
          </p:cNvSpPr>
          <p:nvPr>
            <p:ph type="body" idx="1"/>
          </p:nvPr>
        </p:nvSpPr>
        <p:spPr/>
        <p:txBody>
          <a:bodyPr/>
          <a:lstStyle/>
          <a:p>
            <a:r>
              <a:rPr lang="en-US" dirty="0"/>
              <a:t>Drugs that can be used to reduce pain</a:t>
            </a:r>
          </a:p>
        </p:txBody>
      </p:sp>
      <p:pic>
        <p:nvPicPr>
          <p:cNvPr id="6" name="Picture 5"/>
          <p:cNvPicPr>
            <a:picLocks noChangeAspect="1"/>
          </p:cNvPicPr>
          <p:nvPr/>
        </p:nvPicPr>
        <p:blipFill>
          <a:blip r:embed="rId3"/>
          <a:stretch>
            <a:fillRect/>
          </a:stretch>
        </p:blipFill>
        <p:spPr>
          <a:xfrm>
            <a:off x="0" y="0"/>
            <a:ext cx="3041092" cy="3082004"/>
          </a:xfrm>
          <a:prstGeom prst="rect">
            <a:avLst/>
          </a:prstGeom>
        </p:spPr>
      </p:pic>
      <p:pic>
        <p:nvPicPr>
          <p:cNvPr id="7" name="Picture 6"/>
          <p:cNvPicPr>
            <a:picLocks noChangeAspect="1"/>
          </p:cNvPicPr>
          <p:nvPr/>
        </p:nvPicPr>
        <p:blipFill>
          <a:blip r:embed="rId4"/>
          <a:stretch>
            <a:fillRect/>
          </a:stretch>
        </p:blipFill>
        <p:spPr>
          <a:xfrm>
            <a:off x="3041092" y="0"/>
            <a:ext cx="3562661" cy="2370789"/>
          </a:xfrm>
          <a:prstGeom prst="rect">
            <a:avLst/>
          </a:prstGeom>
        </p:spPr>
      </p:pic>
      <p:pic>
        <p:nvPicPr>
          <p:cNvPr id="8" name="Picture 7"/>
          <p:cNvPicPr>
            <a:picLocks noChangeAspect="1"/>
          </p:cNvPicPr>
          <p:nvPr/>
        </p:nvPicPr>
        <p:blipFill>
          <a:blip r:embed="rId5"/>
          <a:stretch>
            <a:fillRect/>
          </a:stretch>
        </p:blipFill>
        <p:spPr>
          <a:xfrm>
            <a:off x="7857900" y="42121"/>
            <a:ext cx="4119452" cy="3080634"/>
          </a:xfrm>
          <a:prstGeom prst="rect">
            <a:avLst/>
          </a:prstGeom>
        </p:spPr>
      </p:pic>
      <p:pic>
        <p:nvPicPr>
          <p:cNvPr id="9" name="Picture 8"/>
          <p:cNvPicPr>
            <a:picLocks noChangeAspect="1"/>
          </p:cNvPicPr>
          <p:nvPr/>
        </p:nvPicPr>
        <p:blipFill>
          <a:blip r:embed="rId6"/>
          <a:stretch>
            <a:fillRect/>
          </a:stretch>
        </p:blipFill>
        <p:spPr>
          <a:xfrm>
            <a:off x="8836695" y="2693390"/>
            <a:ext cx="3140657" cy="3140657"/>
          </a:xfrm>
          <a:prstGeom prst="rect">
            <a:avLst/>
          </a:prstGeom>
        </p:spPr>
      </p:pic>
    </p:spTree>
    <p:extLst>
      <p:ext uri="{BB962C8B-B14F-4D97-AF65-F5344CB8AC3E}">
        <p14:creationId xmlns:p14="http://schemas.microsoft.com/office/powerpoint/2010/main" val="157111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Enhances athletic performance in the following ways</a:t>
            </a:r>
          </a:p>
        </p:txBody>
      </p:sp>
      <p:sp>
        <p:nvSpPr>
          <p:cNvPr id="3" name="Content Placeholder 2"/>
          <p:cNvSpPr>
            <a:spLocks noGrp="1"/>
          </p:cNvSpPr>
          <p:nvPr>
            <p:ph idx="1"/>
          </p:nvPr>
        </p:nvSpPr>
        <p:spPr/>
        <p:txBody>
          <a:bodyPr>
            <a:normAutofit/>
          </a:bodyPr>
          <a:lstStyle/>
          <a:p>
            <a:pPr lvl="0"/>
            <a:r>
              <a:rPr lang="en-GB" sz="2400" dirty="0"/>
              <a:t>invincibility feeling</a:t>
            </a:r>
          </a:p>
          <a:p>
            <a:pPr lvl="0"/>
            <a:r>
              <a:rPr lang="en-GB" sz="2400" dirty="0"/>
              <a:t>pain killer</a:t>
            </a:r>
          </a:p>
          <a:p>
            <a:pPr lvl="0"/>
            <a:r>
              <a:rPr lang="en-GB" sz="2400" dirty="0"/>
              <a:t>pain threshold increase</a:t>
            </a:r>
          </a:p>
          <a:p>
            <a:pPr lvl="0"/>
            <a:r>
              <a:rPr lang="en-GB" sz="2400" dirty="0"/>
              <a:t>sensation of euphoria</a:t>
            </a:r>
          </a:p>
        </p:txBody>
      </p:sp>
    </p:spTree>
    <p:extLst>
      <p:ext uri="{BB962C8B-B14F-4D97-AF65-F5344CB8AC3E}">
        <p14:creationId xmlns:p14="http://schemas.microsoft.com/office/powerpoint/2010/main" val="93471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Effects</a:t>
            </a:r>
          </a:p>
        </p:txBody>
      </p:sp>
      <p:sp>
        <p:nvSpPr>
          <p:cNvPr id="3" name="Content Placeholder 2"/>
          <p:cNvSpPr>
            <a:spLocks noGrp="1"/>
          </p:cNvSpPr>
          <p:nvPr>
            <p:ph idx="1"/>
          </p:nvPr>
        </p:nvSpPr>
        <p:spPr>
          <a:xfrm>
            <a:off x="1066800" y="1714500"/>
            <a:ext cx="10058400" cy="4840846"/>
          </a:xfrm>
        </p:spPr>
        <p:txBody>
          <a:bodyPr>
            <a:normAutofit/>
          </a:bodyPr>
          <a:lstStyle/>
          <a:p>
            <a:pPr lvl="0"/>
            <a:r>
              <a:rPr lang="en-GB" sz="2400" dirty="0"/>
              <a:t>addiction/withdrawal, balance and coordination loss</a:t>
            </a:r>
          </a:p>
          <a:p>
            <a:pPr lvl="0"/>
            <a:r>
              <a:rPr lang="en-GB" sz="2400" dirty="0"/>
              <a:t>cardiovascular collapse, concentration ability decrease</a:t>
            </a:r>
          </a:p>
          <a:p>
            <a:pPr lvl="0"/>
            <a:r>
              <a:rPr lang="en-GB" sz="2400" dirty="0"/>
              <a:t>death, injury risk</a:t>
            </a:r>
          </a:p>
          <a:p>
            <a:pPr lvl="0"/>
            <a:r>
              <a:rPr lang="en-GB" sz="2400" dirty="0"/>
              <a:t>nausea</a:t>
            </a:r>
          </a:p>
          <a:p>
            <a:pPr lvl="0"/>
            <a:r>
              <a:rPr lang="en-GB" sz="2400" dirty="0"/>
              <a:t>respiratory depression</a:t>
            </a:r>
          </a:p>
          <a:p>
            <a:pPr lvl="0"/>
            <a:r>
              <a:rPr lang="en-GB" sz="2400" dirty="0"/>
              <a:t>sleepiness</a:t>
            </a:r>
          </a:p>
          <a:p>
            <a:r>
              <a:rPr lang="en-GB" sz="2400" dirty="0"/>
              <a:t>vomiting</a:t>
            </a:r>
          </a:p>
        </p:txBody>
      </p:sp>
    </p:spTree>
    <p:extLst>
      <p:ext uri="{BB962C8B-B14F-4D97-AF65-F5344CB8AC3E}">
        <p14:creationId xmlns:p14="http://schemas.microsoft.com/office/powerpoint/2010/main" val="102028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50" y="3235480"/>
            <a:ext cx="10972800" cy="2286000"/>
          </a:xfrm>
        </p:spPr>
        <p:txBody>
          <a:bodyPr>
            <a:normAutofit/>
          </a:bodyPr>
          <a:lstStyle/>
          <a:p>
            <a:r>
              <a:rPr lang="en-US" sz="4000" dirty="0"/>
              <a:t>8</a:t>
            </a:r>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123790" y="115046"/>
            <a:ext cx="3134564" cy="2958160"/>
          </a:xfrm>
          <a:prstGeom prst="rect">
            <a:avLst/>
          </a:prstGeom>
        </p:spPr>
      </p:pic>
      <p:pic>
        <p:nvPicPr>
          <p:cNvPr id="6" name="Picture 5"/>
          <p:cNvPicPr>
            <a:picLocks noChangeAspect="1"/>
          </p:cNvPicPr>
          <p:nvPr/>
        </p:nvPicPr>
        <p:blipFill>
          <a:blip r:embed="rId4"/>
          <a:stretch>
            <a:fillRect/>
          </a:stretch>
        </p:blipFill>
        <p:spPr>
          <a:xfrm>
            <a:off x="3568179" y="67391"/>
            <a:ext cx="4012918" cy="3005816"/>
          </a:xfrm>
          <a:prstGeom prst="rect">
            <a:avLst/>
          </a:prstGeom>
        </p:spPr>
      </p:pic>
      <p:pic>
        <p:nvPicPr>
          <p:cNvPr id="7" name="Picture 6"/>
          <p:cNvPicPr>
            <a:picLocks noChangeAspect="1"/>
          </p:cNvPicPr>
          <p:nvPr/>
        </p:nvPicPr>
        <p:blipFill>
          <a:blip r:embed="rId5"/>
          <a:stretch>
            <a:fillRect/>
          </a:stretch>
        </p:blipFill>
        <p:spPr>
          <a:xfrm>
            <a:off x="7999245" y="218078"/>
            <a:ext cx="4192755" cy="2613090"/>
          </a:xfrm>
          <a:prstGeom prst="rect">
            <a:avLst/>
          </a:prstGeom>
        </p:spPr>
      </p:pic>
      <p:pic>
        <p:nvPicPr>
          <p:cNvPr id="8" name="Picture 7"/>
          <p:cNvPicPr>
            <a:picLocks noChangeAspect="1"/>
          </p:cNvPicPr>
          <p:nvPr/>
        </p:nvPicPr>
        <p:blipFill>
          <a:blip r:embed="rId6"/>
          <a:stretch>
            <a:fillRect/>
          </a:stretch>
        </p:blipFill>
        <p:spPr>
          <a:xfrm>
            <a:off x="8179125" y="2965739"/>
            <a:ext cx="4012875" cy="3005783"/>
          </a:xfrm>
          <a:prstGeom prst="rect">
            <a:avLst/>
          </a:prstGeom>
        </p:spPr>
      </p:pic>
    </p:spTree>
    <p:extLst>
      <p:ext uri="{BB962C8B-B14F-4D97-AF65-F5344CB8AC3E}">
        <p14:creationId xmlns:p14="http://schemas.microsoft.com/office/powerpoint/2010/main" val="137359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50" y="3235480"/>
            <a:ext cx="10972800" cy="2286000"/>
          </a:xfrm>
        </p:spPr>
        <p:txBody>
          <a:bodyPr>
            <a:normAutofit/>
          </a:bodyPr>
          <a:lstStyle/>
          <a:p>
            <a:r>
              <a:rPr lang="en-GB" sz="3600" b="1" dirty="0"/>
              <a:t>8 CANNABINOIDS</a:t>
            </a:r>
            <a:br>
              <a:rPr lang="en-GB" sz="3600" b="1" dirty="0"/>
            </a:br>
            <a:r>
              <a:rPr lang="en-GB" sz="3600" b="1" dirty="0" err="1"/>
              <a:t>eg</a:t>
            </a:r>
            <a:r>
              <a:rPr lang="en-GB" sz="3600" b="1" dirty="0"/>
              <a:t> </a:t>
            </a:r>
            <a:r>
              <a:rPr lang="en-GB" sz="3600" b="1" dirty="0" err="1"/>
              <a:t>hasish</a:t>
            </a:r>
            <a:r>
              <a:rPr lang="en-GB" sz="3600" b="1" dirty="0"/>
              <a:t>, marijuana</a:t>
            </a:r>
            <a:endParaRPr lang="en-US" sz="3600" dirty="0"/>
          </a:p>
        </p:txBody>
      </p:sp>
      <p:sp>
        <p:nvSpPr>
          <p:cNvPr id="3" name="Text Placeholder 2"/>
          <p:cNvSpPr>
            <a:spLocks noGrp="1"/>
          </p:cNvSpPr>
          <p:nvPr>
            <p:ph type="body" idx="1"/>
          </p:nvPr>
        </p:nvSpPr>
        <p:spPr/>
        <p:txBody>
          <a:bodyPr/>
          <a:lstStyle/>
          <a:p>
            <a:r>
              <a:rPr lang="en-US" dirty="0"/>
              <a:t>These drugs can be used as a sedative and can have a calming effect</a:t>
            </a:r>
          </a:p>
        </p:txBody>
      </p:sp>
      <p:pic>
        <p:nvPicPr>
          <p:cNvPr id="4" name="Picture 3"/>
          <p:cNvPicPr>
            <a:picLocks noChangeAspect="1"/>
          </p:cNvPicPr>
          <p:nvPr/>
        </p:nvPicPr>
        <p:blipFill>
          <a:blip r:embed="rId3"/>
          <a:stretch>
            <a:fillRect/>
          </a:stretch>
        </p:blipFill>
        <p:spPr>
          <a:xfrm>
            <a:off x="123790" y="115046"/>
            <a:ext cx="3134564" cy="2958160"/>
          </a:xfrm>
          <a:prstGeom prst="rect">
            <a:avLst/>
          </a:prstGeom>
        </p:spPr>
      </p:pic>
      <p:pic>
        <p:nvPicPr>
          <p:cNvPr id="6" name="Picture 5"/>
          <p:cNvPicPr>
            <a:picLocks noChangeAspect="1"/>
          </p:cNvPicPr>
          <p:nvPr/>
        </p:nvPicPr>
        <p:blipFill>
          <a:blip r:embed="rId4"/>
          <a:stretch>
            <a:fillRect/>
          </a:stretch>
        </p:blipFill>
        <p:spPr>
          <a:xfrm>
            <a:off x="3568179" y="67391"/>
            <a:ext cx="4012918" cy="3005816"/>
          </a:xfrm>
          <a:prstGeom prst="rect">
            <a:avLst/>
          </a:prstGeom>
        </p:spPr>
      </p:pic>
      <p:pic>
        <p:nvPicPr>
          <p:cNvPr id="7" name="Picture 6"/>
          <p:cNvPicPr>
            <a:picLocks noChangeAspect="1"/>
          </p:cNvPicPr>
          <p:nvPr/>
        </p:nvPicPr>
        <p:blipFill>
          <a:blip r:embed="rId5"/>
          <a:stretch>
            <a:fillRect/>
          </a:stretch>
        </p:blipFill>
        <p:spPr>
          <a:xfrm>
            <a:off x="7999245" y="218078"/>
            <a:ext cx="4192755" cy="2613090"/>
          </a:xfrm>
          <a:prstGeom prst="rect">
            <a:avLst/>
          </a:prstGeom>
        </p:spPr>
      </p:pic>
      <p:pic>
        <p:nvPicPr>
          <p:cNvPr id="8" name="Picture 7"/>
          <p:cNvPicPr>
            <a:picLocks noChangeAspect="1"/>
          </p:cNvPicPr>
          <p:nvPr/>
        </p:nvPicPr>
        <p:blipFill>
          <a:blip r:embed="rId6"/>
          <a:stretch>
            <a:fillRect/>
          </a:stretch>
        </p:blipFill>
        <p:spPr>
          <a:xfrm>
            <a:off x="8179125" y="2965739"/>
            <a:ext cx="4012875" cy="3005783"/>
          </a:xfrm>
          <a:prstGeom prst="rect">
            <a:avLst/>
          </a:prstGeom>
        </p:spPr>
      </p:pic>
    </p:spTree>
    <p:extLst>
      <p:ext uri="{BB962C8B-B14F-4D97-AF65-F5344CB8AC3E}">
        <p14:creationId xmlns:p14="http://schemas.microsoft.com/office/powerpoint/2010/main" val="32178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Enhances athletic performance in the following ways</a:t>
            </a:r>
          </a:p>
        </p:txBody>
      </p:sp>
      <p:sp>
        <p:nvSpPr>
          <p:cNvPr id="3" name="Content Placeholder 2"/>
          <p:cNvSpPr>
            <a:spLocks noGrp="1"/>
          </p:cNvSpPr>
          <p:nvPr>
            <p:ph idx="1"/>
          </p:nvPr>
        </p:nvSpPr>
        <p:spPr/>
        <p:txBody>
          <a:bodyPr>
            <a:normAutofit/>
          </a:bodyPr>
          <a:lstStyle/>
          <a:p>
            <a:pPr lvl="0"/>
            <a:r>
              <a:rPr lang="en-GB" sz="2400" dirty="0"/>
              <a:t>euphoric sensation</a:t>
            </a:r>
          </a:p>
          <a:p>
            <a:pPr lvl="0"/>
            <a:r>
              <a:rPr lang="en-GB" sz="2400" dirty="0"/>
              <a:t>sedative</a:t>
            </a:r>
          </a:p>
        </p:txBody>
      </p:sp>
    </p:spTree>
    <p:extLst>
      <p:ext uri="{BB962C8B-B14F-4D97-AF65-F5344CB8AC3E}">
        <p14:creationId xmlns:p14="http://schemas.microsoft.com/office/powerpoint/2010/main" val="206638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Effects</a:t>
            </a:r>
          </a:p>
        </p:txBody>
      </p:sp>
      <p:sp>
        <p:nvSpPr>
          <p:cNvPr id="3" name="Content Placeholder 2"/>
          <p:cNvSpPr>
            <a:spLocks noGrp="1"/>
          </p:cNvSpPr>
          <p:nvPr>
            <p:ph idx="1"/>
          </p:nvPr>
        </p:nvSpPr>
        <p:spPr>
          <a:xfrm>
            <a:off x="1066800" y="1714500"/>
            <a:ext cx="10058400" cy="4840846"/>
          </a:xfrm>
        </p:spPr>
        <p:txBody>
          <a:bodyPr>
            <a:noAutofit/>
          </a:bodyPr>
          <a:lstStyle/>
          <a:p>
            <a:pPr lvl="0"/>
            <a:r>
              <a:rPr lang="en-GB" sz="2400" dirty="0"/>
              <a:t>addiction/withdrawal, anxiety, apathy, appetite increase, </a:t>
            </a:r>
          </a:p>
          <a:p>
            <a:pPr lvl="0"/>
            <a:r>
              <a:rPr lang="en-GB" sz="2400" dirty="0"/>
              <a:t>balance and coordination impairment, bronchitis, </a:t>
            </a:r>
          </a:p>
          <a:p>
            <a:pPr lvl="0"/>
            <a:r>
              <a:rPr lang="en-GB" sz="2400" dirty="0"/>
              <a:t>cancer in the lung, throat, mouth, and tongue</a:t>
            </a:r>
          </a:p>
          <a:p>
            <a:pPr lvl="0"/>
            <a:r>
              <a:rPr lang="en-GB" sz="2400" dirty="0"/>
              <a:t>concentration loss, Drowsiness, hallucinations, </a:t>
            </a:r>
          </a:p>
          <a:p>
            <a:pPr lvl="0"/>
            <a:r>
              <a:rPr lang="en-GB" sz="2400" dirty="0"/>
              <a:t>heart rate increase, dry mouth, learning ability impairment, </a:t>
            </a:r>
          </a:p>
          <a:p>
            <a:pPr lvl="0"/>
            <a:r>
              <a:rPr lang="en-GB" sz="2400" dirty="0"/>
              <a:t>memory impairment, mood swings, motivation loss</a:t>
            </a:r>
          </a:p>
          <a:p>
            <a:pPr lvl="0"/>
            <a:r>
              <a:rPr lang="en-GB" sz="2400" dirty="0"/>
              <a:t>motor skill impairment, panic attacks</a:t>
            </a:r>
          </a:p>
          <a:p>
            <a:pPr lvl="0"/>
            <a:r>
              <a:rPr lang="en-GB" sz="2400" dirty="0"/>
              <a:t>paranoid thinking, reflex loss, weight gain</a:t>
            </a:r>
          </a:p>
        </p:txBody>
      </p:sp>
    </p:spTree>
    <p:extLst>
      <p:ext uri="{BB962C8B-B14F-4D97-AF65-F5344CB8AC3E}">
        <p14:creationId xmlns:p14="http://schemas.microsoft.com/office/powerpoint/2010/main" val="17386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9</a:t>
            </a:r>
            <a:endParaRPr lang="en-US" sz="4800" dirty="0"/>
          </a:p>
        </p:txBody>
      </p:sp>
      <p:sp>
        <p:nvSpPr>
          <p:cNvPr id="3" name="Text Placeholder 2"/>
          <p:cNvSpPr>
            <a:spLocks noGrp="1"/>
          </p:cNvSpPr>
          <p:nvPr>
            <p:ph type="body" idx="1"/>
          </p:nvPr>
        </p:nvSpPr>
        <p:spPr/>
        <p:txBody>
          <a:bodyPr>
            <a:normAutofit/>
          </a:bodyPr>
          <a:lstStyle/>
          <a:p>
            <a:endParaRPr lang="en-US" dirty="0"/>
          </a:p>
        </p:txBody>
      </p:sp>
      <p:pic>
        <p:nvPicPr>
          <p:cNvPr id="4" name="Picture 3"/>
          <p:cNvPicPr>
            <a:picLocks noChangeAspect="1"/>
          </p:cNvPicPr>
          <p:nvPr/>
        </p:nvPicPr>
        <p:blipFill>
          <a:blip r:embed="rId3"/>
          <a:stretch>
            <a:fillRect/>
          </a:stretch>
        </p:blipFill>
        <p:spPr>
          <a:xfrm>
            <a:off x="3248817" y="43022"/>
            <a:ext cx="3176167" cy="2464268"/>
          </a:xfrm>
          <a:prstGeom prst="rect">
            <a:avLst/>
          </a:prstGeom>
        </p:spPr>
      </p:pic>
      <p:pic>
        <p:nvPicPr>
          <p:cNvPr id="5" name="Picture 4"/>
          <p:cNvPicPr>
            <a:picLocks noChangeAspect="1"/>
          </p:cNvPicPr>
          <p:nvPr/>
        </p:nvPicPr>
        <p:blipFill>
          <a:blip r:embed="rId4"/>
          <a:stretch>
            <a:fillRect/>
          </a:stretch>
        </p:blipFill>
        <p:spPr>
          <a:xfrm>
            <a:off x="6358790" y="43022"/>
            <a:ext cx="3124079" cy="2974667"/>
          </a:xfrm>
          <a:prstGeom prst="rect">
            <a:avLst/>
          </a:prstGeom>
        </p:spPr>
      </p:pic>
      <p:pic>
        <p:nvPicPr>
          <p:cNvPr id="6" name="Picture 5"/>
          <p:cNvPicPr>
            <a:picLocks noChangeAspect="1"/>
          </p:cNvPicPr>
          <p:nvPr/>
        </p:nvPicPr>
        <p:blipFill>
          <a:blip r:embed="rId5"/>
          <a:stretch>
            <a:fillRect/>
          </a:stretch>
        </p:blipFill>
        <p:spPr>
          <a:xfrm>
            <a:off x="0" y="43022"/>
            <a:ext cx="3248817" cy="2433477"/>
          </a:xfrm>
          <a:prstGeom prst="rect">
            <a:avLst/>
          </a:prstGeom>
        </p:spPr>
      </p:pic>
      <p:pic>
        <p:nvPicPr>
          <p:cNvPr id="5122" name="Picture 2" descr="https://encrypted-tbn2.gstatic.com/images?q=tbn:ANd9GcRNQjGfieFgiTe63Mr-iM4R5b4cb4tLTH7PLpaU4ydGxr3ox5k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2106" y="43022"/>
            <a:ext cx="2999894" cy="26484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a:stretch>
            <a:fillRect/>
          </a:stretch>
        </p:blipFill>
        <p:spPr>
          <a:xfrm>
            <a:off x="9916197" y="2757197"/>
            <a:ext cx="2576309" cy="2576309"/>
          </a:xfrm>
          <a:prstGeom prst="rect">
            <a:avLst/>
          </a:prstGeom>
        </p:spPr>
      </p:pic>
    </p:spTree>
    <p:extLst>
      <p:ext uri="{BB962C8B-B14F-4D97-AF65-F5344CB8AC3E}">
        <p14:creationId xmlns:p14="http://schemas.microsoft.com/office/powerpoint/2010/main" val="39168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Categories of Drugs</a:t>
            </a:r>
          </a:p>
        </p:txBody>
      </p:sp>
      <p:sp>
        <p:nvSpPr>
          <p:cNvPr id="3" name="Content Placeholder 2"/>
          <p:cNvSpPr>
            <a:spLocks noGrp="1"/>
          </p:cNvSpPr>
          <p:nvPr>
            <p:ph idx="1"/>
          </p:nvPr>
        </p:nvSpPr>
        <p:spPr/>
        <p:txBody>
          <a:bodyPr>
            <a:normAutofit/>
          </a:bodyPr>
          <a:lstStyle/>
          <a:p>
            <a:pPr marL="0" indent="0">
              <a:buNone/>
            </a:pPr>
            <a:r>
              <a:rPr lang="en-US" sz="4400" dirty="0"/>
              <a:t>There are two main categories:</a:t>
            </a:r>
          </a:p>
          <a:p>
            <a:r>
              <a:rPr lang="en-US" sz="4400" dirty="0"/>
              <a:t>Performance-enhancing</a:t>
            </a:r>
          </a:p>
          <a:p>
            <a:r>
              <a:rPr lang="en-US" sz="4400" dirty="0"/>
              <a:t>Recreational</a:t>
            </a:r>
          </a:p>
        </p:txBody>
      </p:sp>
    </p:spTree>
    <p:extLst>
      <p:ext uri="{BB962C8B-B14F-4D97-AF65-F5344CB8AC3E}">
        <p14:creationId xmlns:p14="http://schemas.microsoft.com/office/powerpoint/2010/main" val="181341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9 GLUCOCORTICOSTEROIDS</a:t>
            </a:r>
            <a:br>
              <a:rPr lang="en-GB" sz="4800" b="1" dirty="0"/>
            </a:br>
            <a:r>
              <a:rPr lang="en-GB" sz="3200" dirty="0" err="1"/>
              <a:t>eg</a:t>
            </a:r>
            <a:r>
              <a:rPr lang="en-GB" sz="3200" dirty="0"/>
              <a:t> Hydrocortisone, Prednisolone</a:t>
            </a:r>
            <a:br>
              <a:rPr lang="en-GB" sz="3200" dirty="0"/>
            </a:br>
            <a:r>
              <a:rPr lang="en-GB" sz="3200" dirty="0"/>
              <a:t> and Prednisone</a:t>
            </a:r>
            <a:r>
              <a:rPr lang="en-GB" sz="4800" dirty="0"/>
              <a:t>.</a:t>
            </a:r>
            <a:endParaRPr lang="en-US" sz="4800" dirty="0"/>
          </a:p>
        </p:txBody>
      </p:sp>
      <p:sp>
        <p:nvSpPr>
          <p:cNvPr id="3" name="Text Placeholder 2"/>
          <p:cNvSpPr>
            <a:spLocks noGrp="1"/>
          </p:cNvSpPr>
          <p:nvPr>
            <p:ph type="body" idx="1"/>
          </p:nvPr>
        </p:nvSpPr>
        <p:spPr/>
        <p:txBody>
          <a:bodyPr>
            <a:normAutofit/>
          </a:bodyPr>
          <a:lstStyle/>
          <a:p>
            <a:r>
              <a:rPr lang="en-GB" dirty="0"/>
              <a:t>These are anti-inflammatory steroid hormones produced in the adrenal glands. </a:t>
            </a:r>
            <a:endParaRPr lang="en-US" dirty="0"/>
          </a:p>
        </p:txBody>
      </p:sp>
      <p:pic>
        <p:nvPicPr>
          <p:cNvPr id="4" name="Picture 3"/>
          <p:cNvPicPr>
            <a:picLocks noChangeAspect="1"/>
          </p:cNvPicPr>
          <p:nvPr/>
        </p:nvPicPr>
        <p:blipFill>
          <a:blip r:embed="rId3"/>
          <a:stretch>
            <a:fillRect/>
          </a:stretch>
        </p:blipFill>
        <p:spPr>
          <a:xfrm>
            <a:off x="3248817" y="43022"/>
            <a:ext cx="3176167" cy="2464268"/>
          </a:xfrm>
          <a:prstGeom prst="rect">
            <a:avLst/>
          </a:prstGeom>
        </p:spPr>
      </p:pic>
      <p:pic>
        <p:nvPicPr>
          <p:cNvPr id="5" name="Picture 4"/>
          <p:cNvPicPr>
            <a:picLocks noChangeAspect="1"/>
          </p:cNvPicPr>
          <p:nvPr/>
        </p:nvPicPr>
        <p:blipFill>
          <a:blip r:embed="rId4"/>
          <a:stretch>
            <a:fillRect/>
          </a:stretch>
        </p:blipFill>
        <p:spPr>
          <a:xfrm>
            <a:off x="6358790" y="43022"/>
            <a:ext cx="3124079" cy="2974667"/>
          </a:xfrm>
          <a:prstGeom prst="rect">
            <a:avLst/>
          </a:prstGeom>
        </p:spPr>
      </p:pic>
      <p:pic>
        <p:nvPicPr>
          <p:cNvPr id="6" name="Picture 5"/>
          <p:cNvPicPr>
            <a:picLocks noChangeAspect="1"/>
          </p:cNvPicPr>
          <p:nvPr/>
        </p:nvPicPr>
        <p:blipFill>
          <a:blip r:embed="rId5"/>
          <a:stretch>
            <a:fillRect/>
          </a:stretch>
        </p:blipFill>
        <p:spPr>
          <a:xfrm>
            <a:off x="0" y="43022"/>
            <a:ext cx="3248817" cy="2433477"/>
          </a:xfrm>
          <a:prstGeom prst="rect">
            <a:avLst/>
          </a:prstGeom>
        </p:spPr>
      </p:pic>
      <p:pic>
        <p:nvPicPr>
          <p:cNvPr id="5122" name="Picture 2" descr="https://encrypted-tbn2.gstatic.com/images?q=tbn:ANd9GcRNQjGfieFgiTe63Mr-iM4R5b4cb4tLTH7PLpaU4ydGxr3ox5k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2106" y="43022"/>
            <a:ext cx="2999894" cy="26484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a:stretch>
            <a:fillRect/>
          </a:stretch>
        </p:blipFill>
        <p:spPr>
          <a:xfrm>
            <a:off x="9916197" y="2757197"/>
            <a:ext cx="2576309" cy="2576309"/>
          </a:xfrm>
          <a:prstGeom prst="rect">
            <a:avLst/>
          </a:prstGeom>
        </p:spPr>
      </p:pic>
    </p:spTree>
    <p:extLst>
      <p:ext uri="{BB962C8B-B14F-4D97-AF65-F5344CB8AC3E}">
        <p14:creationId xmlns:p14="http://schemas.microsoft.com/office/powerpoint/2010/main" val="428868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Enhances athletic performance in the following ways</a:t>
            </a:r>
          </a:p>
        </p:txBody>
      </p:sp>
      <p:sp>
        <p:nvSpPr>
          <p:cNvPr id="3" name="Content Placeholder 2"/>
          <p:cNvSpPr>
            <a:spLocks noGrp="1"/>
          </p:cNvSpPr>
          <p:nvPr>
            <p:ph idx="1"/>
          </p:nvPr>
        </p:nvSpPr>
        <p:spPr/>
        <p:txBody>
          <a:bodyPr>
            <a:normAutofit/>
          </a:bodyPr>
          <a:lstStyle/>
          <a:p>
            <a:pPr lvl="0"/>
            <a:r>
              <a:rPr lang="en-GB" sz="2400" dirty="0"/>
              <a:t>anti-inflammatory agent</a:t>
            </a:r>
          </a:p>
        </p:txBody>
      </p:sp>
    </p:spTree>
    <p:extLst>
      <p:ext uri="{BB962C8B-B14F-4D97-AF65-F5344CB8AC3E}">
        <p14:creationId xmlns:p14="http://schemas.microsoft.com/office/powerpoint/2010/main" val="156255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Effects</a:t>
            </a:r>
          </a:p>
        </p:txBody>
      </p:sp>
      <p:sp>
        <p:nvSpPr>
          <p:cNvPr id="3" name="Content Placeholder 2"/>
          <p:cNvSpPr>
            <a:spLocks noGrp="1"/>
          </p:cNvSpPr>
          <p:nvPr>
            <p:ph idx="1"/>
          </p:nvPr>
        </p:nvSpPr>
        <p:spPr>
          <a:xfrm>
            <a:off x="1066800" y="1714500"/>
            <a:ext cx="10058400" cy="4840846"/>
          </a:xfrm>
        </p:spPr>
        <p:txBody>
          <a:bodyPr>
            <a:normAutofit/>
          </a:bodyPr>
          <a:lstStyle/>
          <a:p>
            <a:pPr lvl="0"/>
            <a:r>
              <a:rPr lang="en-GB" sz="2400" dirty="0"/>
              <a:t>fluid retention</a:t>
            </a:r>
          </a:p>
          <a:p>
            <a:pPr lvl="0"/>
            <a:r>
              <a:rPr lang="en-GB" sz="2400" dirty="0" err="1"/>
              <a:t>hyperglycemia</a:t>
            </a:r>
            <a:endParaRPr lang="en-GB" sz="2400" dirty="0"/>
          </a:p>
          <a:p>
            <a:pPr lvl="0"/>
            <a:r>
              <a:rPr lang="en-GB" sz="2400" dirty="0"/>
              <a:t>mood alteration</a:t>
            </a:r>
          </a:p>
          <a:p>
            <a:pPr lvl="0"/>
            <a:r>
              <a:rPr lang="en-GB" sz="2400" dirty="0"/>
              <a:t>musculoskeletal problems</a:t>
            </a:r>
          </a:p>
          <a:p>
            <a:r>
              <a:rPr lang="en-GB" sz="2400" dirty="0"/>
              <a:t>systemic infections</a:t>
            </a:r>
          </a:p>
        </p:txBody>
      </p:sp>
    </p:spTree>
    <p:extLst>
      <p:ext uri="{BB962C8B-B14F-4D97-AF65-F5344CB8AC3E}">
        <p14:creationId xmlns:p14="http://schemas.microsoft.com/office/powerpoint/2010/main" val="32493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a:t>
            </a:r>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3555977" y="311508"/>
            <a:ext cx="6677025" cy="4457700"/>
          </a:xfrm>
          <a:prstGeom prst="rect">
            <a:avLst/>
          </a:prstGeom>
        </p:spPr>
      </p:pic>
    </p:spTree>
    <p:extLst>
      <p:ext uri="{BB962C8B-B14F-4D97-AF65-F5344CB8AC3E}">
        <p14:creationId xmlns:p14="http://schemas.microsoft.com/office/powerpoint/2010/main" val="32766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Alcohol</a:t>
            </a:r>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3555977" y="311508"/>
            <a:ext cx="6677025" cy="4457700"/>
          </a:xfrm>
          <a:prstGeom prst="rect">
            <a:avLst/>
          </a:prstGeom>
        </p:spPr>
      </p:pic>
    </p:spTree>
    <p:extLst>
      <p:ext uri="{BB962C8B-B14F-4D97-AF65-F5344CB8AC3E}">
        <p14:creationId xmlns:p14="http://schemas.microsoft.com/office/powerpoint/2010/main" val="121904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Enhances athletic performance in the following ways</a:t>
            </a:r>
          </a:p>
        </p:txBody>
      </p:sp>
      <p:sp>
        <p:nvSpPr>
          <p:cNvPr id="3" name="Content Placeholder 2"/>
          <p:cNvSpPr>
            <a:spLocks noGrp="1"/>
          </p:cNvSpPr>
          <p:nvPr>
            <p:ph idx="1"/>
          </p:nvPr>
        </p:nvSpPr>
        <p:spPr/>
        <p:txBody>
          <a:bodyPr>
            <a:normAutofit/>
          </a:bodyPr>
          <a:lstStyle/>
          <a:p>
            <a:pPr lvl="0"/>
            <a:r>
              <a:rPr lang="en-GB" sz="2400" dirty="0"/>
              <a:t>anti-anxiety effect</a:t>
            </a:r>
          </a:p>
          <a:p>
            <a:pPr lvl="0"/>
            <a:r>
              <a:rPr lang="en-GB" sz="2400" dirty="0"/>
              <a:t>maximize effects of other drugs taken at the same time</a:t>
            </a:r>
          </a:p>
          <a:p>
            <a:r>
              <a:rPr lang="en-GB" sz="2400" dirty="0"/>
              <a:t>sedative</a:t>
            </a:r>
          </a:p>
        </p:txBody>
      </p:sp>
    </p:spTree>
    <p:extLst>
      <p:ext uri="{BB962C8B-B14F-4D97-AF65-F5344CB8AC3E}">
        <p14:creationId xmlns:p14="http://schemas.microsoft.com/office/powerpoint/2010/main" val="408723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Effects</a:t>
            </a:r>
          </a:p>
        </p:txBody>
      </p:sp>
      <p:sp>
        <p:nvSpPr>
          <p:cNvPr id="3" name="Content Placeholder 2"/>
          <p:cNvSpPr>
            <a:spLocks noGrp="1"/>
          </p:cNvSpPr>
          <p:nvPr>
            <p:ph idx="1"/>
          </p:nvPr>
        </p:nvSpPr>
        <p:spPr>
          <a:xfrm>
            <a:off x="1066800" y="1714500"/>
            <a:ext cx="10058400" cy="4840846"/>
          </a:xfrm>
        </p:spPr>
        <p:txBody>
          <a:bodyPr>
            <a:normAutofit/>
          </a:bodyPr>
          <a:lstStyle/>
          <a:p>
            <a:pPr lvl="0"/>
            <a:r>
              <a:rPr lang="en-GB" sz="2400" dirty="0"/>
              <a:t>addiction/withdrawal, cirrhosis of the liver</a:t>
            </a:r>
          </a:p>
          <a:p>
            <a:pPr lvl="0"/>
            <a:r>
              <a:rPr lang="en-GB" sz="2400" dirty="0"/>
              <a:t>death, depression,  double vision</a:t>
            </a:r>
          </a:p>
          <a:p>
            <a:pPr lvl="0"/>
            <a:r>
              <a:rPr lang="en-GB" sz="2400" dirty="0"/>
              <a:t>Incontinence, judgment impairment</a:t>
            </a:r>
          </a:p>
          <a:p>
            <a:pPr lvl="0"/>
            <a:r>
              <a:rPr lang="en-GB" sz="2400" dirty="0"/>
              <a:t>memory and comprehension loss</a:t>
            </a:r>
          </a:p>
          <a:p>
            <a:pPr lvl="0"/>
            <a:r>
              <a:rPr lang="en-GB" sz="2400" dirty="0"/>
              <a:t>reflex and muscular coordination impairment</a:t>
            </a:r>
          </a:p>
          <a:p>
            <a:pPr lvl="0"/>
            <a:r>
              <a:rPr lang="en-GB" sz="2400" dirty="0"/>
              <a:t>sleepiness, speech slurring, </a:t>
            </a:r>
          </a:p>
          <a:p>
            <a:pPr lvl="0"/>
            <a:r>
              <a:rPr lang="en-GB" sz="2400" dirty="0"/>
              <a:t>suicide, vomiting</a:t>
            </a:r>
          </a:p>
        </p:txBody>
      </p:sp>
    </p:spTree>
    <p:extLst>
      <p:ext uri="{BB962C8B-B14F-4D97-AF65-F5344CB8AC3E}">
        <p14:creationId xmlns:p14="http://schemas.microsoft.com/office/powerpoint/2010/main" val="421043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315500" y="2728136"/>
            <a:ext cx="3679024" cy="2448223"/>
          </a:xfrm>
          <a:prstGeom prst="rect">
            <a:avLst/>
          </a:prstGeom>
        </p:spPr>
      </p:pic>
      <p:pic>
        <p:nvPicPr>
          <p:cNvPr id="4" name="Picture 3"/>
          <p:cNvPicPr>
            <a:picLocks noChangeAspect="1"/>
          </p:cNvPicPr>
          <p:nvPr/>
        </p:nvPicPr>
        <p:blipFill>
          <a:blip r:embed="rId4"/>
          <a:stretch>
            <a:fillRect/>
          </a:stretch>
        </p:blipFill>
        <p:spPr>
          <a:xfrm>
            <a:off x="4504465" y="128120"/>
            <a:ext cx="5487243" cy="3151457"/>
          </a:xfrm>
          <a:prstGeom prst="rect">
            <a:avLst/>
          </a:prstGeom>
        </p:spPr>
      </p:pic>
      <p:sp>
        <p:nvSpPr>
          <p:cNvPr id="2" name="Title 1"/>
          <p:cNvSpPr>
            <a:spLocks noGrp="1"/>
          </p:cNvSpPr>
          <p:nvPr>
            <p:ph type="title"/>
          </p:nvPr>
        </p:nvSpPr>
        <p:spPr/>
        <p:txBody>
          <a:bodyPr>
            <a:normAutofit/>
          </a:bodyPr>
          <a:lstStyle/>
          <a:p>
            <a:r>
              <a:rPr lang="en-GB" dirty="0"/>
              <a:t> </a:t>
            </a:r>
            <a:r>
              <a:rPr lang="en-GB" sz="4000" dirty="0"/>
              <a:t>11</a:t>
            </a:r>
            <a:endParaRPr lang="en-US" sz="4000" dirty="0"/>
          </a:p>
        </p:txBody>
      </p:sp>
      <p:sp>
        <p:nvSpPr>
          <p:cNvPr id="3" name="Text Placeholder 2"/>
          <p:cNvSpPr>
            <a:spLocks noGrp="1"/>
          </p:cNvSpPr>
          <p:nvPr>
            <p:ph type="body" idx="1"/>
          </p:nvPr>
        </p:nvSpPr>
        <p:spPr/>
        <p:txBody>
          <a:bodyPr/>
          <a:lstStyle/>
          <a:p>
            <a:endParaRPr lang="en-US" dirty="0"/>
          </a:p>
        </p:txBody>
      </p:sp>
      <p:pic>
        <p:nvPicPr>
          <p:cNvPr id="5" name="Picture 4"/>
          <p:cNvPicPr>
            <a:picLocks noChangeAspect="1"/>
          </p:cNvPicPr>
          <p:nvPr/>
        </p:nvPicPr>
        <p:blipFill>
          <a:blip r:embed="rId5"/>
          <a:stretch>
            <a:fillRect/>
          </a:stretch>
        </p:blipFill>
        <p:spPr>
          <a:xfrm>
            <a:off x="197476" y="128120"/>
            <a:ext cx="4584589" cy="3682303"/>
          </a:xfrm>
          <a:prstGeom prst="rect">
            <a:avLst/>
          </a:prstGeom>
        </p:spPr>
      </p:pic>
    </p:spTree>
    <p:extLst>
      <p:ext uri="{BB962C8B-B14F-4D97-AF65-F5344CB8AC3E}">
        <p14:creationId xmlns:p14="http://schemas.microsoft.com/office/powerpoint/2010/main" val="116207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315500" y="2728136"/>
            <a:ext cx="3679024" cy="2448223"/>
          </a:xfrm>
          <a:prstGeom prst="rect">
            <a:avLst/>
          </a:prstGeom>
        </p:spPr>
      </p:pic>
      <p:pic>
        <p:nvPicPr>
          <p:cNvPr id="4" name="Picture 3"/>
          <p:cNvPicPr>
            <a:picLocks noChangeAspect="1"/>
          </p:cNvPicPr>
          <p:nvPr/>
        </p:nvPicPr>
        <p:blipFill>
          <a:blip r:embed="rId4"/>
          <a:stretch>
            <a:fillRect/>
          </a:stretch>
        </p:blipFill>
        <p:spPr>
          <a:xfrm>
            <a:off x="4504465" y="128120"/>
            <a:ext cx="5487243" cy="3151457"/>
          </a:xfrm>
          <a:prstGeom prst="rect">
            <a:avLst/>
          </a:prstGeom>
        </p:spPr>
      </p:pic>
      <p:sp>
        <p:nvSpPr>
          <p:cNvPr id="2" name="Title 1"/>
          <p:cNvSpPr>
            <a:spLocks noGrp="1"/>
          </p:cNvSpPr>
          <p:nvPr>
            <p:ph type="title"/>
          </p:nvPr>
        </p:nvSpPr>
        <p:spPr/>
        <p:txBody>
          <a:bodyPr>
            <a:normAutofit/>
          </a:bodyPr>
          <a:lstStyle/>
          <a:p>
            <a:r>
              <a:rPr lang="en-GB" sz="3600" dirty="0"/>
              <a:t>11 Beta Blockers</a:t>
            </a:r>
            <a:r>
              <a:rPr lang="en-GB" dirty="0"/>
              <a:t> </a:t>
            </a:r>
            <a:endParaRPr lang="en-US" dirty="0"/>
          </a:p>
        </p:txBody>
      </p:sp>
      <p:sp>
        <p:nvSpPr>
          <p:cNvPr id="3" name="Text Placeholder 2"/>
          <p:cNvSpPr>
            <a:spLocks noGrp="1"/>
          </p:cNvSpPr>
          <p:nvPr>
            <p:ph type="body" idx="1"/>
          </p:nvPr>
        </p:nvSpPr>
        <p:spPr/>
        <p:txBody>
          <a:bodyPr/>
          <a:lstStyle/>
          <a:p>
            <a:r>
              <a:rPr lang="en-US" dirty="0"/>
              <a:t>These are used to control the heart rate and have a calming and relaxing effect</a:t>
            </a:r>
          </a:p>
        </p:txBody>
      </p:sp>
      <p:pic>
        <p:nvPicPr>
          <p:cNvPr id="5" name="Picture 4"/>
          <p:cNvPicPr>
            <a:picLocks noChangeAspect="1"/>
          </p:cNvPicPr>
          <p:nvPr/>
        </p:nvPicPr>
        <p:blipFill>
          <a:blip r:embed="rId5"/>
          <a:stretch>
            <a:fillRect/>
          </a:stretch>
        </p:blipFill>
        <p:spPr>
          <a:xfrm>
            <a:off x="197476" y="128120"/>
            <a:ext cx="4584589" cy="3682303"/>
          </a:xfrm>
          <a:prstGeom prst="rect">
            <a:avLst/>
          </a:prstGeom>
        </p:spPr>
      </p:pic>
    </p:spTree>
    <p:extLst>
      <p:ext uri="{BB962C8B-B14F-4D97-AF65-F5344CB8AC3E}">
        <p14:creationId xmlns:p14="http://schemas.microsoft.com/office/powerpoint/2010/main" val="19220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Enhances athletic performance in the following ways</a:t>
            </a:r>
          </a:p>
        </p:txBody>
      </p:sp>
      <p:sp>
        <p:nvSpPr>
          <p:cNvPr id="3" name="Content Placeholder 2"/>
          <p:cNvSpPr>
            <a:spLocks noGrp="1"/>
          </p:cNvSpPr>
          <p:nvPr>
            <p:ph idx="1"/>
          </p:nvPr>
        </p:nvSpPr>
        <p:spPr/>
        <p:txBody>
          <a:bodyPr>
            <a:normAutofit/>
          </a:bodyPr>
          <a:lstStyle/>
          <a:p>
            <a:pPr lvl="0"/>
            <a:r>
              <a:rPr lang="en-GB" sz="2400" dirty="0"/>
              <a:t>muscle tremor reduction in precision sports</a:t>
            </a:r>
          </a:p>
          <a:p>
            <a:pPr lvl="0"/>
            <a:r>
              <a:rPr lang="en-GB" sz="2400" dirty="0"/>
              <a:t>sedative</a:t>
            </a:r>
          </a:p>
        </p:txBody>
      </p:sp>
    </p:spTree>
    <p:extLst>
      <p:ext uri="{BB962C8B-B14F-4D97-AF65-F5344CB8AC3E}">
        <p14:creationId xmlns:p14="http://schemas.microsoft.com/office/powerpoint/2010/main" val="4146488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Background</a:t>
            </a:r>
          </a:p>
        </p:txBody>
      </p:sp>
      <p:sp>
        <p:nvSpPr>
          <p:cNvPr id="3" name="Content Placeholder 2"/>
          <p:cNvSpPr>
            <a:spLocks noGrp="1"/>
          </p:cNvSpPr>
          <p:nvPr>
            <p:ph idx="1"/>
          </p:nvPr>
        </p:nvSpPr>
        <p:spPr/>
        <p:txBody>
          <a:bodyPr>
            <a:normAutofit fontScale="55000" lnSpcReduction="20000"/>
          </a:bodyPr>
          <a:lstStyle/>
          <a:p>
            <a:pPr marL="0" indent="0">
              <a:buNone/>
            </a:pPr>
            <a:r>
              <a:rPr lang="en-US" sz="4400" dirty="0"/>
              <a:t>1</a:t>
            </a:r>
            <a:r>
              <a:rPr lang="en-US" sz="4400" baseline="30000" dirty="0"/>
              <a:t>st</a:t>
            </a:r>
            <a:r>
              <a:rPr lang="en-US" sz="4400" dirty="0"/>
              <a:t> reported use of performance enhancing drugs?</a:t>
            </a:r>
          </a:p>
          <a:p>
            <a:pPr marL="0" indent="0">
              <a:buNone/>
            </a:pPr>
            <a:r>
              <a:rPr lang="en-US" sz="4400" dirty="0"/>
              <a:t>1952 USSR Testosterone by injection to improve the performance of weightlifters</a:t>
            </a:r>
          </a:p>
          <a:p>
            <a:pPr marL="0" indent="0">
              <a:buNone/>
            </a:pPr>
            <a:r>
              <a:rPr lang="en-US" sz="4400" dirty="0"/>
              <a:t>International Olympic Committee enforced a full scale testing </a:t>
            </a:r>
            <a:r>
              <a:rPr lang="en-US" sz="4400" dirty="0" err="1"/>
              <a:t>programme</a:t>
            </a:r>
            <a:r>
              <a:rPr lang="en-US" sz="4400" dirty="0"/>
              <a:t> at the 1972 Olympic Games in Munich</a:t>
            </a:r>
          </a:p>
          <a:p>
            <a:pPr marL="0" indent="0">
              <a:buNone/>
            </a:pPr>
            <a:r>
              <a:rPr lang="en-US" sz="4400" dirty="0"/>
              <a:t>Anabolic steroids not banned until 1975</a:t>
            </a:r>
          </a:p>
          <a:p>
            <a:pPr marL="0" indent="0">
              <a:buNone/>
            </a:pPr>
            <a:r>
              <a:rPr lang="en-US" sz="4400" dirty="0"/>
              <a:t>In February 1999, the IOC wanted agreement on two points:</a:t>
            </a:r>
          </a:p>
          <a:p>
            <a:r>
              <a:rPr lang="en-US" sz="4400" dirty="0"/>
              <a:t>A single international doping agency</a:t>
            </a:r>
          </a:p>
          <a:p>
            <a:r>
              <a:rPr lang="en-US" sz="4400" dirty="0"/>
              <a:t>A blanket two-year ban for competitors found guilty of drug taking.</a:t>
            </a:r>
          </a:p>
        </p:txBody>
      </p:sp>
    </p:spTree>
    <p:extLst>
      <p:ext uri="{BB962C8B-B14F-4D97-AF65-F5344CB8AC3E}">
        <p14:creationId xmlns:p14="http://schemas.microsoft.com/office/powerpoint/2010/main" val="125422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Effects</a:t>
            </a:r>
          </a:p>
        </p:txBody>
      </p:sp>
      <p:sp>
        <p:nvSpPr>
          <p:cNvPr id="3" name="Content Placeholder 2"/>
          <p:cNvSpPr>
            <a:spLocks noGrp="1"/>
          </p:cNvSpPr>
          <p:nvPr>
            <p:ph idx="1"/>
          </p:nvPr>
        </p:nvSpPr>
        <p:spPr>
          <a:xfrm>
            <a:off x="1066800" y="1714500"/>
            <a:ext cx="10058400" cy="4840846"/>
          </a:xfrm>
        </p:spPr>
        <p:txBody>
          <a:bodyPr>
            <a:normAutofit/>
          </a:bodyPr>
          <a:lstStyle/>
          <a:p>
            <a:pPr lvl="0"/>
            <a:r>
              <a:rPr lang="en-GB" sz="2400" dirty="0"/>
              <a:t>blood pressure lowering</a:t>
            </a:r>
          </a:p>
          <a:p>
            <a:pPr lvl="0"/>
            <a:r>
              <a:rPr lang="en-GB" sz="2400" dirty="0"/>
              <a:t>heart rate decrease</a:t>
            </a:r>
          </a:p>
          <a:p>
            <a:pPr lvl="0"/>
            <a:r>
              <a:rPr lang="en-GB" sz="2400" dirty="0"/>
              <a:t>performance capacity decrease in endurance sports</a:t>
            </a:r>
          </a:p>
          <a:p>
            <a:pPr lvl="0"/>
            <a:r>
              <a:rPr lang="en-GB" sz="2400" dirty="0"/>
              <a:t>sleep disturbance</a:t>
            </a:r>
          </a:p>
          <a:p>
            <a:r>
              <a:rPr lang="en-GB" sz="2400" dirty="0"/>
              <a:t>tiredness</a:t>
            </a:r>
          </a:p>
        </p:txBody>
      </p:sp>
    </p:spTree>
    <p:extLst>
      <p:ext uri="{BB962C8B-B14F-4D97-AF65-F5344CB8AC3E}">
        <p14:creationId xmlns:p14="http://schemas.microsoft.com/office/powerpoint/2010/main" val="248876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Banned Methods</a:t>
            </a:r>
          </a:p>
        </p:txBody>
      </p:sp>
      <p:sp>
        <p:nvSpPr>
          <p:cNvPr id="3" name="Content Placeholder 2"/>
          <p:cNvSpPr>
            <a:spLocks noGrp="1"/>
          </p:cNvSpPr>
          <p:nvPr>
            <p:ph idx="1"/>
          </p:nvPr>
        </p:nvSpPr>
        <p:spPr/>
        <p:txBody>
          <a:bodyPr/>
          <a:lstStyle/>
          <a:p>
            <a:r>
              <a:rPr lang="en-GB" sz="3600" dirty="0"/>
              <a:t>enhancement of oxygen transfer (i.e. blood doping and artificially enhancing the uptake, transport or delivery of oxygen)</a:t>
            </a:r>
          </a:p>
          <a:p>
            <a:r>
              <a:rPr lang="en-GB" sz="3600" dirty="0"/>
              <a:t>chemical and physical manipulation</a:t>
            </a:r>
          </a:p>
          <a:p>
            <a:r>
              <a:rPr lang="en-GB" sz="3600" dirty="0"/>
              <a:t>gene doping</a:t>
            </a:r>
            <a:br>
              <a:rPr lang="en-GB" sz="1400" dirty="0"/>
            </a:br>
            <a:endParaRPr lang="en-US" dirty="0"/>
          </a:p>
        </p:txBody>
      </p:sp>
    </p:spTree>
    <p:extLst>
      <p:ext uri="{BB962C8B-B14F-4D97-AF65-F5344CB8AC3E}">
        <p14:creationId xmlns:p14="http://schemas.microsoft.com/office/powerpoint/2010/main" val="203343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Blood Doping</a:t>
            </a:r>
          </a:p>
        </p:txBody>
      </p:sp>
      <p:sp>
        <p:nvSpPr>
          <p:cNvPr id="3" name="Content Placeholder 2"/>
          <p:cNvSpPr>
            <a:spLocks noGrp="1"/>
          </p:cNvSpPr>
          <p:nvPr>
            <p:ph idx="1"/>
          </p:nvPr>
        </p:nvSpPr>
        <p:spPr/>
        <p:txBody>
          <a:bodyPr>
            <a:noAutofit/>
          </a:bodyPr>
          <a:lstStyle/>
          <a:p>
            <a:pPr marL="0" lvl="0" indent="0">
              <a:buNone/>
            </a:pPr>
            <a:r>
              <a:rPr lang="en-GB" sz="1800" dirty="0"/>
              <a:t>PROs </a:t>
            </a:r>
          </a:p>
          <a:p>
            <a:pPr lvl="0"/>
            <a:r>
              <a:rPr lang="en-GB" sz="1800" dirty="0"/>
              <a:t>endurance performance improvement</a:t>
            </a:r>
          </a:p>
          <a:p>
            <a:r>
              <a:rPr lang="en-GB" sz="1800" dirty="0"/>
              <a:t>ability to perform better at higher altitudes</a:t>
            </a:r>
          </a:p>
          <a:p>
            <a:pPr marL="0" indent="0">
              <a:buNone/>
            </a:pPr>
            <a:r>
              <a:rPr lang="en-GB" sz="1800" dirty="0"/>
              <a:t>CONs</a:t>
            </a:r>
          </a:p>
          <a:p>
            <a:pPr lvl="0"/>
            <a:r>
              <a:rPr lang="en-GB" sz="1800" dirty="0"/>
              <a:t>Allergic reactions if wrong blood type is used, blood poisoning, cardiac output decrease, </a:t>
            </a:r>
          </a:p>
          <a:p>
            <a:pPr lvl="0"/>
            <a:r>
              <a:rPr lang="en-GB" sz="1800" dirty="0"/>
              <a:t>contraction of infectious diseases such as viral hepatitis, malaria, cytomegalovirus, or HIV</a:t>
            </a:r>
          </a:p>
          <a:p>
            <a:pPr lvl="0"/>
            <a:r>
              <a:rPr lang="en-GB" sz="1800" dirty="0"/>
              <a:t>Death, heart failure, hypertension, immune system overload, Infection, intravascular clotting, iron overload, </a:t>
            </a:r>
          </a:p>
          <a:p>
            <a:pPr lvl="0"/>
            <a:r>
              <a:rPr lang="en-GB" sz="1800" dirty="0"/>
              <a:t>kidney damage, plate, et count reduction, sexual dysfunction, Thrombosis, transient fever</a:t>
            </a:r>
            <a:br>
              <a:rPr lang="en-GB" sz="1800" dirty="0"/>
            </a:br>
            <a:endParaRPr lang="en-US" sz="1800" dirty="0"/>
          </a:p>
        </p:txBody>
      </p:sp>
    </p:spTree>
    <p:extLst>
      <p:ext uri="{BB962C8B-B14F-4D97-AF65-F5344CB8AC3E}">
        <p14:creationId xmlns:p14="http://schemas.microsoft.com/office/powerpoint/2010/main" val="273110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Chemical and Physical manipulation</a:t>
            </a:r>
          </a:p>
        </p:txBody>
      </p:sp>
      <p:sp>
        <p:nvSpPr>
          <p:cNvPr id="3" name="Content Placeholder 2"/>
          <p:cNvSpPr>
            <a:spLocks noGrp="1"/>
          </p:cNvSpPr>
          <p:nvPr>
            <p:ph idx="1"/>
          </p:nvPr>
        </p:nvSpPr>
        <p:spPr/>
        <p:txBody>
          <a:bodyPr>
            <a:noAutofit/>
          </a:bodyPr>
          <a:lstStyle/>
          <a:p>
            <a:pPr marL="0" indent="0">
              <a:buNone/>
            </a:pPr>
            <a:r>
              <a:rPr lang="en-GB" dirty="0"/>
              <a:t>Chemical and physical manipulation of samples can include tampering with samples, substitution and/or alteration of urine, catheterisation, and intravenous infusion. Such manipulation can allow athletes to benefit from the use of performance enhancing drugs </a:t>
            </a:r>
            <a:r>
              <a:rPr lang="en-GB" dirty="0">
                <a:hlinkClick r:id="rId3"/>
              </a:rPr>
              <a:t>without testing positive for prohibited substances</a:t>
            </a:r>
            <a:r>
              <a:rPr lang="en-GB" dirty="0"/>
              <a:t>.</a:t>
            </a:r>
          </a:p>
          <a:p>
            <a:pPr marL="0" indent="0">
              <a:buNone/>
            </a:pPr>
            <a:r>
              <a:rPr lang="en-GB" dirty="0"/>
              <a:t>Intravenous infusion is also prohibited unless there is an acute medical situation (i.e. acute blood loss) in which the use of this method is necessary.</a:t>
            </a:r>
          </a:p>
          <a:p>
            <a:pPr marL="0" indent="0">
              <a:buNone/>
            </a:pPr>
            <a:r>
              <a:rPr lang="en-GB" dirty="0"/>
              <a:t>Cons</a:t>
            </a:r>
          </a:p>
          <a:p>
            <a:pPr lvl="0"/>
            <a:r>
              <a:rPr lang="en-GB" dirty="0"/>
              <a:t>infection</a:t>
            </a:r>
          </a:p>
          <a:p>
            <a:r>
              <a:rPr lang="en-GB" dirty="0"/>
              <a:t>over hydration</a:t>
            </a:r>
            <a:endParaRPr lang="en-US" dirty="0"/>
          </a:p>
        </p:txBody>
      </p:sp>
    </p:spTree>
    <p:extLst>
      <p:ext uri="{BB962C8B-B14F-4D97-AF65-F5344CB8AC3E}">
        <p14:creationId xmlns:p14="http://schemas.microsoft.com/office/powerpoint/2010/main" val="204410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Gene Doping</a:t>
            </a:r>
          </a:p>
        </p:txBody>
      </p:sp>
      <p:sp>
        <p:nvSpPr>
          <p:cNvPr id="3" name="Content Placeholder 2"/>
          <p:cNvSpPr>
            <a:spLocks noGrp="1"/>
          </p:cNvSpPr>
          <p:nvPr>
            <p:ph idx="1"/>
          </p:nvPr>
        </p:nvSpPr>
        <p:spPr/>
        <p:txBody>
          <a:bodyPr>
            <a:normAutofit/>
          </a:bodyPr>
          <a:lstStyle/>
          <a:p>
            <a:pPr marL="0" indent="0">
              <a:buNone/>
            </a:pPr>
            <a:r>
              <a:rPr lang="en-GB" dirty="0"/>
              <a:t>Gene doping, when used in sports, can provide </a:t>
            </a:r>
            <a:r>
              <a:rPr lang="en-GB" dirty="0">
                <a:hlinkClick r:id="rId3"/>
              </a:rPr>
              <a:t>a variety of performance enhancing effects</a:t>
            </a:r>
            <a:r>
              <a:rPr lang="en-GB" dirty="0"/>
              <a:t> depending on the function of the gene.</a:t>
            </a:r>
          </a:p>
          <a:p>
            <a:pPr marL="0" indent="0">
              <a:buNone/>
            </a:pPr>
            <a:endParaRPr lang="en-GB" dirty="0"/>
          </a:p>
          <a:p>
            <a:pPr marL="0" indent="0">
              <a:buNone/>
            </a:pPr>
            <a:r>
              <a:rPr lang="en-GB" dirty="0"/>
              <a:t>Effects are unknown due to </a:t>
            </a:r>
            <a:r>
              <a:rPr lang="en-GB" dirty="0" err="1"/>
              <a:t>expertimental</a:t>
            </a:r>
            <a:r>
              <a:rPr lang="en-GB" dirty="0"/>
              <a:t> phase of gene doping technologies</a:t>
            </a:r>
          </a:p>
          <a:p>
            <a:endParaRPr lang="en-US" dirty="0"/>
          </a:p>
        </p:txBody>
      </p:sp>
    </p:spTree>
    <p:extLst>
      <p:ext uri="{BB962C8B-B14F-4D97-AF65-F5344CB8AC3E}">
        <p14:creationId xmlns:p14="http://schemas.microsoft.com/office/powerpoint/2010/main" val="262061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400" dirty="0"/>
              <a:t>Changes to the World Anti-Doping code 2015 1</a:t>
            </a:r>
            <a:endParaRPr lang="en-US" sz="4400" dirty="0"/>
          </a:p>
        </p:txBody>
      </p:sp>
      <p:sp>
        <p:nvSpPr>
          <p:cNvPr id="3" name="Content Placeholder 2"/>
          <p:cNvSpPr>
            <a:spLocks noGrp="1"/>
          </p:cNvSpPr>
          <p:nvPr>
            <p:ph idx="1"/>
          </p:nvPr>
        </p:nvSpPr>
        <p:spPr/>
        <p:txBody>
          <a:bodyPr>
            <a:normAutofit fontScale="77500" lnSpcReduction="20000"/>
          </a:bodyPr>
          <a:lstStyle/>
          <a:p>
            <a:pPr fontAlgn="base"/>
            <a:r>
              <a:rPr lang="en-GB" b="1" dirty="0"/>
              <a:t>Article 2: Anti-Doping Rule Violations</a:t>
            </a:r>
            <a:br>
              <a:rPr lang="en-GB" dirty="0"/>
            </a:br>
            <a:r>
              <a:rPr lang="en-GB" dirty="0"/>
              <a:t>Some significant changes are made to the way in which anti-doping rule violations will be prosecuted.</a:t>
            </a:r>
          </a:p>
          <a:p>
            <a:pPr fontAlgn="base"/>
            <a:r>
              <a:rPr lang="en-GB" dirty="0"/>
              <a:t>Whereabouts violations will now be administered if three missed tests (and/or filing failures, such as supplying incorrect whereabouts information) take place within the same 12 month period (replacing 18 months, which is the current period). (Article 2.4)</a:t>
            </a:r>
          </a:p>
          <a:p>
            <a:pPr fontAlgn="base"/>
            <a:r>
              <a:rPr lang="en-GB" dirty="0"/>
              <a:t>Involvement in an anti-doping rule violation committed by another person – such as helping to cover up that violation – will be sanctioned with a ban of up to four years. Helping someone commit a doping violation, or avoid detection, will be sanctioned in the same way as that violation. (Article 2.9)</a:t>
            </a:r>
          </a:p>
          <a:p>
            <a:pPr fontAlgn="base"/>
            <a:r>
              <a:rPr lang="en-GB" dirty="0"/>
              <a:t>Associating with a banned person such as a coach - or dealing with a person such as a doctor who has been found guilty of a criminal or disciplinary offence equivalent to a doping violation (such as providing banned substances) - will be sanctioned with a ban of up to two years. Athletes will be warned that they are associating with such a person before any action can be taken, and there are safeguards for athletes who have no choice but to work with such people. (Article 2.10)</a:t>
            </a:r>
          </a:p>
          <a:p>
            <a:pPr marL="0" indent="0">
              <a:buNone/>
            </a:pPr>
            <a:endParaRPr lang="en-US" dirty="0"/>
          </a:p>
        </p:txBody>
      </p:sp>
    </p:spTree>
    <p:extLst>
      <p:ext uri="{BB962C8B-B14F-4D97-AF65-F5344CB8AC3E}">
        <p14:creationId xmlns:p14="http://schemas.microsoft.com/office/powerpoint/2010/main" val="21483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400" dirty="0"/>
              <a:t>Changes to the World Anti-Doping code 2015 2</a:t>
            </a:r>
            <a:endParaRPr lang="en-US" sz="4400" dirty="0"/>
          </a:p>
        </p:txBody>
      </p:sp>
      <p:sp>
        <p:nvSpPr>
          <p:cNvPr id="3" name="Content Placeholder 2"/>
          <p:cNvSpPr>
            <a:spLocks noGrp="1"/>
          </p:cNvSpPr>
          <p:nvPr>
            <p:ph idx="1"/>
          </p:nvPr>
        </p:nvSpPr>
        <p:spPr/>
        <p:txBody>
          <a:bodyPr>
            <a:normAutofit fontScale="70000" lnSpcReduction="20000"/>
          </a:bodyPr>
          <a:lstStyle/>
          <a:p>
            <a:pPr fontAlgn="base"/>
            <a:r>
              <a:rPr lang="en-GB" b="1" dirty="0"/>
              <a:t>Article 5: Testing and Investigations</a:t>
            </a:r>
            <a:br>
              <a:rPr lang="en-GB" dirty="0"/>
            </a:br>
            <a:r>
              <a:rPr lang="en-GB" dirty="0"/>
              <a:t>The Code provisions concerning Testing, Investigations and Analysis have been significantly improved to place the focus on intelligent, collaborative activity.</a:t>
            </a:r>
          </a:p>
          <a:p>
            <a:pPr fontAlgn="base"/>
            <a:r>
              <a:rPr lang="en-GB" dirty="0"/>
              <a:t>The International Standard for Testing – the Code Standard that sets the rules and procedures for the testing process – has been renamed that ‘International Standard for Testing and Investigations’, reflecting the new requirements that all Anti-Doping Organisations use intelligence and information to investigate the full range of anti-doping rule violations in the Code.</a:t>
            </a:r>
          </a:p>
          <a:p>
            <a:pPr fontAlgn="base"/>
            <a:r>
              <a:rPr lang="en-GB" dirty="0"/>
              <a:t>Every Anti-Doping Organisation must adopt a ‘risk-based’ approach to testing, and develop a ‘Test Distribution Plan’ (which is effectively a ‘business plan’ for testing athletes). This in turn is used to determine the amount, frequency and location of testing. Every Anti-Doping Organisation must share this plan with WADA. (Article 5.8.1)</a:t>
            </a:r>
          </a:p>
          <a:p>
            <a:pPr fontAlgn="base"/>
            <a:r>
              <a:rPr lang="en-GB" dirty="0"/>
              <a:t>Every Anti-Doping Organisation must have the resources to obtain, assess and handle anti-doping intelligence and information from a variety of sources, including law enforcement, to assist in the development of their Test Distribution Plans. They must also be able to use this intelligence to handle investigations into suspected doping. They must be able to utilise modern anti-doping techniques, such as the blood passport. (Article 5.8.3)</a:t>
            </a:r>
          </a:p>
          <a:p>
            <a:pPr fontAlgn="base"/>
            <a:r>
              <a:rPr lang="en-GB" dirty="0"/>
              <a:t>Anti-Doping Organisations will be able to use their resources efficiently by developing ‘Testing menus’ that focus on specific substances, rather than the full range of substances that Laboratories currently look for when analysing Athlete Samples. (Article 6.4)</a:t>
            </a:r>
          </a:p>
          <a:p>
            <a:endParaRPr lang="en-US" dirty="0"/>
          </a:p>
        </p:txBody>
      </p:sp>
    </p:spTree>
    <p:extLst>
      <p:ext uri="{BB962C8B-B14F-4D97-AF65-F5344CB8AC3E}">
        <p14:creationId xmlns:p14="http://schemas.microsoft.com/office/powerpoint/2010/main" val="4017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400" dirty="0"/>
              <a:t>Changes to the World Anti-Doping code 2015 3</a:t>
            </a:r>
            <a:endParaRPr lang="en-US" sz="4400" dirty="0"/>
          </a:p>
        </p:txBody>
      </p:sp>
      <p:sp>
        <p:nvSpPr>
          <p:cNvPr id="3" name="Content Placeholder 2"/>
          <p:cNvSpPr>
            <a:spLocks noGrp="1"/>
          </p:cNvSpPr>
          <p:nvPr>
            <p:ph idx="1"/>
          </p:nvPr>
        </p:nvSpPr>
        <p:spPr/>
        <p:txBody>
          <a:bodyPr>
            <a:normAutofit fontScale="70000" lnSpcReduction="20000"/>
          </a:bodyPr>
          <a:lstStyle/>
          <a:p>
            <a:pPr fontAlgn="base"/>
            <a:r>
              <a:rPr lang="en-GB" b="1" dirty="0"/>
              <a:t>Article 10: Sanctions</a:t>
            </a:r>
            <a:br>
              <a:rPr lang="en-GB" dirty="0"/>
            </a:br>
            <a:r>
              <a:rPr lang="en-GB" dirty="0"/>
              <a:t>The Code makes significant changes to the way in which anti-doping rule violations are sanctioned.</a:t>
            </a:r>
          </a:p>
          <a:p>
            <a:pPr fontAlgn="base"/>
            <a:r>
              <a:rPr lang="en-GB" dirty="0"/>
              <a:t>Cheating that involves serious doping substances (such as steroids, growth hormone and EPO) and calculated doping methods (such as blood doping or transfusions) will be sanctioned with a four-year ban. Four-year bans have always been available for these offences (and UKAD has to date secured six four-year bans against serious dopers).  (Article 10.2.1)</a:t>
            </a:r>
          </a:p>
          <a:p>
            <a:pPr fontAlgn="base"/>
            <a:r>
              <a:rPr lang="en-GB" dirty="0"/>
              <a:t>The new Code recognises that there can be no advantage gained by failing to cooperate with the testing process – refusing to take a test, evading testing or trying to thwart the testing process will all be sanctioned with bans of up to four years.</a:t>
            </a:r>
          </a:p>
          <a:p>
            <a:pPr fontAlgn="base"/>
            <a:r>
              <a:rPr lang="en-GB" dirty="0"/>
              <a:t>The new Code incentivises early cooperation and information sharing by persons who are accused of committing doping violations. Admitting a violation can be rewarded with a reduced ban, with WADA having the final say on any reduction. Anti-Doping Organisations can agree reduced bans in return for the provision of ‘substantial assistance’, that is, information that leads to other doping violations being uncovered. In exceptional cases, WADA will have the power to agree to eliminate a ban in its entirety and offer complete confidentiality in return for substantial assistance. (Article 10.6)</a:t>
            </a:r>
          </a:p>
          <a:p>
            <a:pPr fontAlgn="base"/>
            <a:r>
              <a:rPr lang="en-GB" dirty="0"/>
              <a:t>‘Limitation periods’, that is, the timeframe within which an Anti-Doping Organisation can charge a person with committing a doping violation, have been increased from eight years to ten years. (Article 17)</a:t>
            </a:r>
          </a:p>
          <a:p>
            <a:endParaRPr lang="en-US" dirty="0"/>
          </a:p>
        </p:txBody>
      </p:sp>
    </p:spTree>
    <p:extLst>
      <p:ext uri="{BB962C8B-B14F-4D97-AF65-F5344CB8AC3E}">
        <p14:creationId xmlns:p14="http://schemas.microsoft.com/office/powerpoint/2010/main" val="171753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400" dirty="0"/>
              <a:t>Changes to the World Anti-Doping code 2015 4</a:t>
            </a:r>
            <a:endParaRPr lang="en-US" sz="4400" dirty="0"/>
          </a:p>
        </p:txBody>
      </p:sp>
      <p:sp>
        <p:nvSpPr>
          <p:cNvPr id="3" name="Content Placeholder 2"/>
          <p:cNvSpPr>
            <a:spLocks noGrp="1"/>
          </p:cNvSpPr>
          <p:nvPr>
            <p:ph idx="1"/>
          </p:nvPr>
        </p:nvSpPr>
        <p:spPr/>
        <p:txBody>
          <a:bodyPr>
            <a:normAutofit fontScale="92500" lnSpcReduction="10000"/>
          </a:bodyPr>
          <a:lstStyle/>
          <a:p>
            <a:pPr fontAlgn="base"/>
            <a:r>
              <a:rPr lang="en-GB" b="1" dirty="0"/>
              <a:t>Article 20: Responsibilities of Signatories</a:t>
            </a:r>
            <a:br>
              <a:rPr lang="en-GB" dirty="0"/>
            </a:br>
            <a:r>
              <a:rPr lang="en-GB" dirty="0"/>
              <a:t>The Code imposes a number of new responsibilities on Signatories.</a:t>
            </a:r>
          </a:p>
          <a:p>
            <a:pPr fontAlgn="base"/>
            <a:r>
              <a:rPr lang="en-GB" dirty="0"/>
              <a:t>International Federations must ensure that their member organisations share anti-doping related information with their National Anti-Doping Organisations. This is in keeping with the collaborative theme of the Code. (Article 20.3)</a:t>
            </a:r>
          </a:p>
          <a:p>
            <a:pPr fontAlgn="base"/>
            <a:r>
              <a:rPr lang="en-GB" dirty="0"/>
              <a:t>International Federations and National Anti-Doping Organisations must investigate all violations committed by athlete support personnel if those violations involve minors or multiple athletes.</a:t>
            </a:r>
          </a:p>
          <a:p>
            <a:pPr fontAlgn="base"/>
            <a:r>
              <a:rPr lang="en-GB" dirty="0"/>
              <a:t>International Federations and National Anti-Doping Organisations must cooperate fully with any anti-doping investigations initiated by WADA.</a:t>
            </a:r>
          </a:p>
          <a:p>
            <a:pPr fontAlgn="base"/>
            <a:r>
              <a:rPr lang="en-GB" dirty="0"/>
              <a:t>National Anti-Doping Organisations must be operationally independent. (Article 20.5)</a:t>
            </a:r>
          </a:p>
        </p:txBody>
      </p:sp>
    </p:spTree>
    <p:extLst>
      <p:ext uri="{BB962C8B-B14F-4D97-AF65-F5344CB8AC3E}">
        <p14:creationId xmlns:p14="http://schemas.microsoft.com/office/powerpoint/2010/main" val="81645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4400" dirty="0"/>
          </a:p>
        </p:txBody>
      </p:sp>
      <p:sp>
        <p:nvSpPr>
          <p:cNvPr id="3" name="Content Placeholder 2"/>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371781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800" b="1" dirty="0"/>
              <a:t>Banned Performance Enhancing Substances</a:t>
            </a:r>
            <a:endParaRPr lang="en-US" sz="4800" dirty="0"/>
          </a:p>
        </p:txBody>
      </p:sp>
      <p:sp>
        <p:nvSpPr>
          <p:cNvPr id="3" name="Content Placeholder 2"/>
          <p:cNvSpPr>
            <a:spLocks noGrp="1"/>
          </p:cNvSpPr>
          <p:nvPr>
            <p:ph idx="1"/>
          </p:nvPr>
        </p:nvSpPr>
        <p:spPr/>
        <p:txBody>
          <a:bodyPr>
            <a:normAutofit/>
          </a:bodyPr>
          <a:lstStyle/>
          <a:p>
            <a:pPr marL="0" indent="0">
              <a:buNone/>
            </a:pPr>
            <a:r>
              <a:rPr lang="en-US" sz="3600" dirty="0"/>
              <a:t>Source: World Anti-Doping Agency 2015 Prohibited List</a:t>
            </a:r>
          </a:p>
          <a:p>
            <a:pPr marL="0" indent="0">
              <a:buNone/>
            </a:pPr>
            <a:r>
              <a:rPr lang="en-US" sz="3600" dirty="0"/>
              <a:t>Which “groups” of </a:t>
            </a:r>
            <a:r>
              <a:rPr lang="en-GB" sz="3600" dirty="0"/>
              <a:t>Banned Performance Enhancing Substances are these drugs from?</a:t>
            </a:r>
          </a:p>
          <a:p>
            <a:pPr marL="0" indent="0">
              <a:buNone/>
            </a:pPr>
            <a:r>
              <a:rPr lang="en-GB" sz="3600" dirty="0"/>
              <a:t>How do they enhance athletic performance?</a:t>
            </a:r>
          </a:p>
          <a:p>
            <a:pPr marL="0" indent="0">
              <a:buNone/>
            </a:pPr>
            <a:r>
              <a:rPr lang="en-GB" sz="3600" dirty="0"/>
              <a:t>What are the health effects?</a:t>
            </a:r>
            <a:endParaRPr lang="en-US" sz="3600" dirty="0"/>
          </a:p>
        </p:txBody>
      </p:sp>
    </p:spTree>
    <p:extLst>
      <p:ext uri="{BB962C8B-B14F-4D97-AF65-F5344CB8AC3E}">
        <p14:creationId xmlns:p14="http://schemas.microsoft.com/office/powerpoint/2010/main" val="402916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2800"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413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Performance-enhancing Drugs: Summary</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Include:</a:t>
            </a:r>
          </a:p>
          <a:p>
            <a:pPr marL="0" indent="0">
              <a:buNone/>
            </a:pPr>
            <a:r>
              <a:rPr lang="en-US" dirty="0"/>
              <a:t>1 Anabolic steroids				8 Cannabinoids</a:t>
            </a:r>
          </a:p>
          <a:p>
            <a:pPr marL="0" indent="0">
              <a:buNone/>
            </a:pPr>
            <a:r>
              <a:rPr lang="en-US" dirty="0"/>
              <a:t>2 Hormones and related substances		9 </a:t>
            </a:r>
            <a:r>
              <a:rPr lang="en-US" dirty="0" err="1"/>
              <a:t>Glucocorticosteroids</a:t>
            </a:r>
            <a:r>
              <a:rPr lang="en-US" dirty="0"/>
              <a:t>	</a:t>
            </a:r>
          </a:p>
          <a:p>
            <a:pPr marL="0" indent="0">
              <a:buNone/>
            </a:pPr>
            <a:r>
              <a:rPr lang="en-US" dirty="0"/>
              <a:t>3 Beta-2 Agonists				10 Alcohol</a:t>
            </a:r>
          </a:p>
          <a:p>
            <a:pPr marL="0" indent="0">
              <a:buNone/>
            </a:pPr>
            <a:r>
              <a:rPr lang="en-US" dirty="0"/>
              <a:t>4 Hormone Antagonists and Modulators		11 Beta Blockers</a:t>
            </a:r>
          </a:p>
          <a:p>
            <a:pPr marL="0" indent="0">
              <a:buNone/>
            </a:pPr>
            <a:r>
              <a:rPr lang="en-US" dirty="0"/>
              <a:t>5 Diuretics and Masking agents			</a:t>
            </a:r>
          </a:p>
          <a:p>
            <a:pPr marL="0" indent="0">
              <a:buNone/>
            </a:pPr>
            <a:r>
              <a:rPr lang="en-US" dirty="0"/>
              <a:t>6 Stimulants</a:t>
            </a:r>
          </a:p>
          <a:p>
            <a:pPr marL="0" indent="0">
              <a:buNone/>
            </a:pPr>
            <a:r>
              <a:rPr lang="en-US" dirty="0"/>
              <a:t>7 Narcotics</a:t>
            </a:r>
          </a:p>
        </p:txBody>
      </p:sp>
    </p:spTree>
    <p:extLst>
      <p:ext uri="{BB962C8B-B14F-4D97-AF65-F5344CB8AC3E}">
        <p14:creationId xmlns:p14="http://schemas.microsoft.com/office/powerpoint/2010/main" val="162737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risk taking performance enhancing drugs?</a:t>
            </a:r>
          </a:p>
        </p:txBody>
      </p:sp>
      <p:sp>
        <p:nvSpPr>
          <p:cNvPr id="3" name="Content Placeholder 2"/>
          <p:cNvSpPr>
            <a:spLocks noGrp="1"/>
          </p:cNvSpPr>
          <p:nvPr>
            <p:ph idx="1"/>
          </p:nvPr>
        </p:nvSpPr>
        <p:spPr/>
        <p:txBody>
          <a:bodyPr>
            <a:normAutofit/>
          </a:bodyPr>
          <a:lstStyle/>
          <a:p>
            <a:pPr marL="0" indent="0">
              <a:buNone/>
            </a:pPr>
            <a:r>
              <a:rPr lang="en-US" dirty="0"/>
              <a:t>Improve their performance - compete at a higher level</a:t>
            </a:r>
          </a:p>
          <a:p>
            <a:pPr marL="0" indent="0">
              <a:buNone/>
            </a:pPr>
            <a:r>
              <a:rPr lang="en-US" dirty="0"/>
              <a:t>Fame, rewards and success</a:t>
            </a:r>
          </a:p>
          <a:p>
            <a:pPr marL="0" indent="0">
              <a:buNone/>
            </a:pPr>
            <a:endParaRPr lang="en-US" dirty="0"/>
          </a:p>
          <a:p>
            <a:pPr marL="0" indent="0">
              <a:buNone/>
            </a:pPr>
            <a:r>
              <a:rPr lang="en-US" dirty="0"/>
              <a:t>Recover from injury quicker</a:t>
            </a:r>
          </a:p>
          <a:p>
            <a:pPr marL="0" indent="0">
              <a:buNone/>
            </a:pPr>
            <a:endParaRPr lang="en-US" dirty="0"/>
          </a:p>
          <a:p>
            <a:pPr marL="0" indent="0">
              <a:buNone/>
            </a:pPr>
            <a:r>
              <a:rPr lang="en-US" dirty="0"/>
              <a:t>Lose weight</a:t>
            </a:r>
          </a:p>
        </p:txBody>
      </p:sp>
    </p:spTree>
    <p:extLst>
      <p:ext uri="{BB962C8B-B14F-4D97-AF65-F5344CB8AC3E}">
        <p14:creationId xmlns:p14="http://schemas.microsoft.com/office/powerpoint/2010/main" val="420019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sports are high risk?</a:t>
            </a:r>
          </a:p>
        </p:txBody>
      </p:sp>
      <p:sp>
        <p:nvSpPr>
          <p:cNvPr id="3" name="Content Placeholder 2"/>
          <p:cNvSpPr>
            <a:spLocks noGrp="1"/>
          </p:cNvSpPr>
          <p:nvPr>
            <p:ph idx="1"/>
          </p:nvPr>
        </p:nvSpPr>
        <p:spPr/>
        <p:txBody>
          <a:bodyPr>
            <a:normAutofit/>
          </a:bodyPr>
          <a:lstStyle/>
          <a:p>
            <a:pPr marL="0" indent="0">
              <a:buNone/>
            </a:pPr>
            <a:r>
              <a:rPr lang="en-US" dirty="0"/>
              <a:t>Think of three different sports in which the development of muscular strength is very important</a:t>
            </a:r>
          </a:p>
          <a:p>
            <a:pPr marL="0" indent="0">
              <a:buNone/>
            </a:pPr>
            <a:r>
              <a:rPr lang="en-US" dirty="0"/>
              <a:t>Name 3 sports in which the performers may be tempted to use diuretics to lose weight quickly</a:t>
            </a:r>
          </a:p>
          <a:p>
            <a:pPr marL="0" indent="0">
              <a:buNone/>
            </a:pPr>
            <a:r>
              <a:rPr lang="en-US" dirty="0"/>
              <a:t>Think of an example of an event where blood doping could be used to improve performance</a:t>
            </a:r>
          </a:p>
          <a:p>
            <a:pPr marL="0" indent="0">
              <a:buNone/>
            </a:pPr>
            <a:endParaRPr lang="en-US" dirty="0"/>
          </a:p>
        </p:txBody>
      </p:sp>
    </p:spTree>
    <p:extLst>
      <p:ext uri="{BB962C8B-B14F-4D97-AF65-F5344CB8AC3E}">
        <p14:creationId xmlns:p14="http://schemas.microsoft.com/office/powerpoint/2010/main" val="140232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Procedure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1789989"/>
              </p:ext>
            </p:extLst>
          </p:nvPr>
        </p:nvGraphicFramePr>
        <p:xfrm>
          <a:off x="1066800" y="1714500"/>
          <a:ext cx="10058400" cy="445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139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Beginner to Elite Athlete</a:t>
            </a:r>
          </a:p>
        </p:txBody>
      </p:sp>
      <p:sp>
        <p:nvSpPr>
          <p:cNvPr id="3" name="Content Placeholder 2"/>
          <p:cNvSpPr>
            <a:spLocks noGrp="1"/>
          </p:cNvSpPr>
          <p:nvPr>
            <p:ph idx="1"/>
          </p:nvPr>
        </p:nvSpPr>
        <p:spPr>
          <a:xfrm>
            <a:off x="886497" y="2240872"/>
            <a:ext cx="10058400" cy="4457700"/>
          </a:xfrm>
        </p:spPr>
        <p:txBody>
          <a:bodyPr>
            <a:normAutofit fontScale="92500" lnSpcReduction="10000"/>
          </a:bodyPr>
          <a:lstStyle/>
          <a:p>
            <a:pPr marL="0" indent="0">
              <a:buNone/>
            </a:pPr>
            <a:r>
              <a:rPr lang="en-US" dirty="0"/>
              <a:t>					100%me </a:t>
            </a:r>
          </a:p>
          <a:p>
            <a:pPr marL="0" indent="0">
              <a:buNone/>
            </a:pPr>
            <a:r>
              <a:rPr lang="en-US" dirty="0"/>
              <a:t>					Get Prepared</a:t>
            </a:r>
          </a:p>
          <a:p>
            <a:pPr marL="0" indent="0" fontAlgn="base">
              <a:buNone/>
            </a:pPr>
            <a:r>
              <a:rPr lang="en-GB" dirty="0"/>
              <a:t>Know and understand:</a:t>
            </a:r>
          </a:p>
          <a:p>
            <a:pPr marL="0" indent="0" fontAlgn="base">
              <a:buNone/>
            </a:pPr>
            <a:r>
              <a:rPr lang="en-GB" dirty="0"/>
              <a:t>what strict liability is</a:t>
            </a:r>
          </a:p>
          <a:p>
            <a:pPr marL="0" indent="0" fontAlgn="base">
              <a:buNone/>
            </a:pPr>
            <a:r>
              <a:rPr lang="en-GB" dirty="0"/>
              <a:t>the importance of checking medications</a:t>
            </a:r>
          </a:p>
          <a:p>
            <a:pPr marL="0" indent="0" fontAlgn="base">
              <a:buNone/>
            </a:pPr>
            <a:r>
              <a:rPr lang="en-GB" dirty="0"/>
              <a:t>the risk of using nutritional supplements</a:t>
            </a:r>
          </a:p>
          <a:p>
            <a:pPr marL="0" indent="0" fontAlgn="base">
              <a:buNone/>
            </a:pPr>
            <a:r>
              <a:rPr lang="en-GB" dirty="0"/>
              <a:t>what happens in a drug test</a:t>
            </a:r>
          </a:p>
          <a:p>
            <a:pPr marL="0" indent="0" fontAlgn="base">
              <a:buNone/>
            </a:pPr>
            <a:r>
              <a:rPr lang="en-GB" dirty="0"/>
              <a:t>where to look for support and advice. </a:t>
            </a:r>
          </a:p>
          <a:p>
            <a:pPr marL="0" indent="0" fontAlgn="base">
              <a:buNone/>
            </a:pPr>
            <a:endParaRPr lang="en-GB" dirty="0"/>
          </a:p>
          <a:p>
            <a:pPr marL="0" indent="0">
              <a:buNone/>
            </a:pPr>
            <a:endParaRPr lang="en-US" dirty="0"/>
          </a:p>
          <a:p>
            <a:pPr marL="0" indent="0">
              <a:buNone/>
            </a:pPr>
            <a:endParaRPr lang="en-US" dirty="0"/>
          </a:p>
        </p:txBody>
      </p:sp>
      <p:pic>
        <p:nvPicPr>
          <p:cNvPr id="1026" name="Picture 2" descr="Beginner athle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70738" cy="31304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ula Radclif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5721" y="3388708"/>
            <a:ext cx="5176279" cy="346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54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Clean Sport Matters</a:t>
            </a:r>
          </a:p>
        </p:txBody>
      </p:sp>
      <p:sp>
        <p:nvSpPr>
          <p:cNvPr id="3" name="Content Placeholder 2"/>
          <p:cNvSpPr>
            <a:spLocks noGrp="1"/>
          </p:cNvSpPr>
          <p:nvPr>
            <p:ph idx="1"/>
          </p:nvPr>
        </p:nvSpPr>
        <p:spPr/>
        <p:txBody>
          <a:bodyPr>
            <a:normAutofit fontScale="85000" lnSpcReduction="20000"/>
          </a:bodyPr>
          <a:lstStyle/>
          <a:p>
            <a:pPr fontAlgn="base"/>
            <a:r>
              <a:rPr lang="en-GB" b="1" dirty="0"/>
              <a:t>UK Anti-Doping is the organisation responsible for making sure that all athletes who take part in sport are clean.</a:t>
            </a:r>
            <a:endParaRPr lang="en-GB" dirty="0"/>
          </a:p>
          <a:p>
            <a:pPr fontAlgn="base"/>
            <a:r>
              <a:rPr lang="en-GB" dirty="0"/>
              <a:t>This means we help to educate athletes so they understand what substances they can and can’t take. We also carry out testing to help clean athletes prove that their achievements are real – while catching and prosecuting  those who choose to improve their performance by unfair means.</a:t>
            </a:r>
          </a:p>
          <a:p>
            <a:pPr fontAlgn="base"/>
            <a:r>
              <a:rPr lang="en-GB" dirty="0"/>
              <a:t>Sportsmen and women want to know that other athletes are competing fairly, that it is a competition of talent and that all performances are natural. This is the spirit of sport.</a:t>
            </a:r>
          </a:p>
          <a:p>
            <a:pPr fontAlgn="base"/>
            <a:r>
              <a:rPr lang="en-GB" dirty="0"/>
              <a:t>UK Anti-Doping has a programme for athletes called 100% me which provides information and education to support you, as an athlete, to compete fairly. Keep yourself up-to-date with anti-doping information by visiting the Athlete Zone regularly.</a:t>
            </a:r>
          </a:p>
          <a:p>
            <a:pPr fontAlgn="base"/>
            <a:r>
              <a:rPr lang="en-GB" dirty="0"/>
              <a:t>UK Anti-Doping also works with sports governing bodies to help them support their athletes. Do you know what the National Governing Body is for the sport you compete in? You can find out more on </a:t>
            </a:r>
            <a:r>
              <a:rPr lang="en-GB" dirty="0" err="1"/>
              <a:t>the</a:t>
            </a:r>
            <a:r>
              <a:rPr lang="en-GB" u="sng" dirty="0" err="1">
                <a:hlinkClick r:id="rId2"/>
              </a:rPr>
              <a:t>Sport</a:t>
            </a:r>
            <a:r>
              <a:rPr lang="en-GB" u="sng" dirty="0">
                <a:hlinkClick r:id="rId2"/>
              </a:rPr>
              <a:t> England website</a:t>
            </a:r>
            <a:r>
              <a:rPr lang="en-GB" dirty="0"/>
              <a:t>.</a:t>
            </a:r>
          </a:p>
        </p:txBody>
      </p:sp>
    </p:spTree>
    <p:extLst>
      <p:ext uri="{BB962C8B-B14F-4D97-AF65-F5344CB8AC3E}">
        <p14:creationId xmlns:p14="http://schemas.microsoft.com/office/powerpoint/2010/main" val="107404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 Sporting Success</a:t>
            </a:r>
          </a:p>
        </p:txBody>
      </p:sp>
      <p:sp>
        <p:nvSpPr>
          <p:cNvPr id="3" name="Content Placeholder 2"/>
          <p:cNvSpPr>
            <a:spLocks noGrp="1"/>
          </p:cNvSpPr>
          <p:nvPr>
            <p:ph idx="1"/>
          </p:nvPr>
        </p:nvSpPr>
        <p:spPr/>
        <p:txBody>
          <a:bodyPr>
            <a:normAutofit lnSpcReduction="10000"/>
          </a:bodyPr>
          <a:lstStyle/>
          <a:p>
            <a:pPr marL="0" indent="0">
              <a:buNone/>
            </a:pPr>
            <a:r>
              <a:rPr lang="en-GB" b="1" dirty="0"/>
              <a:t>It’s important that you understand what it means to compete clean and have an awareness of anti-doping. Here are some top tips to help you in anti-doping:</a:t>
            </a:r>
          </a:p>
          <a:p>
            <a:pPr marL="0" indent="0">
              <a:buNone/>
            </a:pPr>
            <a:r>
              <a:rPr lang="en-GB" b="1" dirty="0"/>
              <a:t>Get prepared: </a:t>
            </a:r>
            <a:r>
              <a:rPr lang="en-GB" dirty="0"/>
              <a:t>Find out about what an athlete is required to do, how they can keep themselves clean and learn from the mistakes athletes may have made in the past. Start to learn about anti-doping now so that when you reach the top you are not putting yourself in a position where you may have broken the rules. Making silly mistakes still causes athletes to be banned from sport.</a:t>
            </a:r>
          </a:p>
          <a:p>
            <a:pPr marL="0" indent="0">
              <a:buNone/>
            </a:pPr>
            <a:r>
              <a:rPr lang="en-GB" dirty="0"/>
              <a:t>Safety First: You would always check your sporting equipment to make sure it is safe to use. The same applies to the things you take such as medications. Checking a medication  is safe to take, such as a cold remedy from the chemist or antibiotics from a doctor, is a core skill that athletes need to learn how to do.</a:t>
            </a:r>
          </a:p>
          <a:p>
            <a:pPr marL="0" indent="0">
              <a:buNone/>
            </a:pPr>
            <a:endParaRPr lang="en-GB" dirty="0"/>
          </a:p>
          <a:p>
            <a:pPr marL="0" indent="0">
              <a:buNone/>
            </a:pPr>
            <a:endParaRPr lang="en-US" dirty="0"/>
          </a:p>
        </p:txBody>
      </p:sp>
    </p:spTree>
    <p:extLst>
      <p:ext uri="{BB962C8B-B14F-4D97-AF65-F5344CB8AC3E}">
        <p14:creationId xmlns:p14="http://schemas.microsoft.com/office/powerpoint/2010/main" val="121481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Categories of Drugs</a:t>
            </a:r>
          </a:p>
        </p:txBody>
      </p:sp>
      <p:sp>
        <p:nvSpPr>
          <p:cNvPr id="3" name="Content Placeholder 2"/>
          <p:cNvSpPr>
            <a:spLocks noGrp="1"/>
          </p:cNvSpPr>
          <p:nvPr>
            <p:ph idx="1"/>
          </p:nvPr>
        </p:nvSpPr>
        <p:spPr/>
        <p:txBody>
          <a:bodyPr>
            <a:normAutofit fontScale="62500" lnSpcReduction="20000"/>
          </a:bodyPr>
          <a:lstStyle/>
          <a:p>
            <a:pPr fontAlgn="base"/>
            <a:r>
              <a:rPr lang="en-GB" dirty="0"/>
              <a:t>There is a long list of banned substances which athletes cannot take. This is known as the Prohibited List. It contains a range of substances you may have heard of including steroids, stimulants and even methods such as blood doping.</a:t>
            </a:r>
          </a:p>
          <a:p>
            <a:pPr fontAlgn="base"/>
            <a:r>
              <a:rPr lang="en-GB" dirty="0"/>
              <a:t>Some medicines contain these banned substances so athletes need to get into the habit of checking any medications BEFORE they take them.</a:t>
            </a:r>
          </a:p>
          <a:p>
            <a:pPr fontAlgn="base"/>
            <a:r>
              <a:rPr lang="en-GB" dirty="0"/>
              <a:t>The questions you should always ask yourself are: are these safe to take? And, who can help me decide?</a:t>
            </a:r>
          </a:p>
          <a:p>
            <a:pPr fontAlgn="base"/>
            <a:r>
              <a:rPr lang="en-GB" dirty="0"/>
              <a:t>Always:</a:t>
            </a:r>
          </a:p>
          <a:p>
            <a:pPr fontAlgn="base"/>
            <a:r>
              <a:rPr lang="en-GB" dirty="0"/>
              <a:t>TELL people you are involved in sport and cannot take a banned substance</a:t>
            </a:r>
          </a:p>
          <a:p>
            <a:pPr fontAlgn="base"/>
            <a:r>
              <a:rPr lang="en-GB" dirty="0"/>
              <a:t>CHECK medications are safe to take before you use them</a:t>
            </a:r>
          </a:p>
          <a:p>
            <a:pPr fontAlgn="base"/>
            <a:r>
              <a:rPr lang="en-GB" dirty="0"/>
              <a:t>ASK someone for help if you are unsure</a:t>
            </a:r>
          </a:p>
          <a:p>
            <a:pPr fontAlgn="base"/>
            <a:r>
              <a:rPr lang="en-GB" b="1" dirty="0"/>
              <a:t>There are no Short cuts</a:t>
            </a:r>
            <a:endParaRPr lang="en-GB" dirty="0"/>
          </a:p>
          <a:p>
            <a:pPr fontAlgn="base"/>
            <a:r>
              <a:rPr lang="en-GB" dirty="0"/>
              <a:t>There are no short cuts to sporting success. It takes hard work, dedication and personal drive to become the best you can be.</a:t>
            </a:r>
          </a:p>
        </p:txBody>
      </p:sp>
    </p:spTree>
    <p:extLst>
      <p:ext uri="{BB962C8B-B14F-4D97-AF65-F5344CB8AC3E}">
        <p14:creationId xmlns:p14="http://schemas.microsoft.com/office/powerpoint/2010/main" val="209409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your answer / solution here</a:t>
            </a:r>
          </a:p>
        </p:txBody>
      </p:sp>
      <p:sp>
        <p:nvSpPr>
          <p:cNvPr id="3" name="Text Placeholder 2"/>
          <p:cNvSpPr>
            <a:spLocks noGrp="1"/>
          </p:cNvSpPr>
          <p:nvPr>
            <p:ph type="body" idx="1"/>
          </p:nvPr>
        </p:nvSpPr>
        <p:spPr/>
        <p:txBody>
          <a:bodyPr/>
          <a:lstStyle/>
          <a:p>
            <a:r>
              <a:rPr lang="en-US" dirty="0"/>
              <a:t>Hypothesis</a:t>
            </a:r>
          </a:p>
        </p:txBody>
      </p:sp>
    </p:spTree>
    <p:extLst>
      <p:ext uri="{BB962C8B-B14F-4D97-AF65-F5344CB8AC3E}">
        <p14:creationId xmlns:p14="http://schemas.microsoft.com/office/powerpoint/2010/main" val="82303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902" y="4443210"/>
            <a:ext cx="10972800" cy="1367099"/>
          </a:xfrm>
        </p:spPr>
        <p:txBody>
          <a:bodyPr>
            <a:normAutofit/>
          </a:bodyPr>
          <a:lstStyle/>
          <a:p>
            <a:r>
              <a:rPr lang="en-US" sz="3600" dirty="0"/>
              <a:t>1</a:t>
            </a:r>
          </a:p>
        </p:txBody>
      </p:sp>
      <p:sp>
        <p:nvSpPr>
          <p:cNvPr id="3" name="Text Placeholder 2"/>
          <p:cNvSpPr>
            <a:spLocks noGrp="1"/>
          </p:cNvSpPr>
          <p:nvPr>
            <p:ph type="body" idx="1"/>
          </p:nvPr>
        </p:nvSpPr>
        <p:spPr/>
        <p:txBody>
          <a:bodyPr>
            <a:normAutofit/>
          </a:bodyPr>
          <a:lstStyle/>
          <a:p>
            <a:endParaRPr lang="en-US" dirty="0"/>
          </a:p>
        </p:txBody>
      </p:sp>
      <p:pic>
        <p:nvPicPr>
          <p:cNvPr id="6" name="Picture 5"/>
          <p:cNvPicPr>
            <a:picLocks noChangeAspect="1"/>
          </p:cNvPicPr>
          <p:nvPr/>
        </p:nvPicPr>
        <p:blipFill>
          <a:blip r:embed="rId3"/>
          <a:stretch>
            <a:fillRect/>
          </a:stretch>
        </p:blipFill>
        <p:spPr>
          <a:xfrm>
            <a:off x="0" y="23529"/>
            <a:ext cx="6255451" cy="3503053"/>
          </a:xfrm>
          <a:prstGeom prst="rect">
            <a:avLst/>
          </a:prstGeom>
        </p:spPr>
      </p:pic>
      <p:pic>
        <p:nvPicPr>
          <p:cNvPr id="4" name="Picture 3"/>
          <p:cNvPicPr>
            <a:picLocks noChangeAspect="1"/>
          </p:cNvPicPr>
          <p:nvPr/>
        </p:nvPicPr>
        <p:blipFill>
          <a:blip r:embed="rId4"/>
          <a:stretch>
            <a:fillRect/>
          </a:stretch>
        </p:blipFill>
        <p:spPr>
          <a:xfrm>
            <a:off x="6476016" y="1007163"/>
            <a:ext cx="2816635" cy="2816635"/>
          </a:xfrm>
          <a:prstGeom prst="rect">
            <a:avLst/>
          </a:prstGeom>
        </p:spPr>
      </p:pic>
      <p:pic>
        <p:nvPicPr>
          <p:cNvPr id="5" name="Picture 4"/>
          <p:cNvPicPr>
            <a:picLocks noChangeAspect="1"/>
          </p:cNvPicPr>
          <p:nvPr/>
        </p:nvPicPr>
        <p:blipFill>
          <a:blip r:embed="rId5"/>
          <a:stretch>
            <a:fillRect/>
          </a:stretch>
        </p:blipFill>
        <p:spPr>
          <a:xfrm>
            <a:off x="8319877" y="3992958"/>
            <a:ext cx="3925786" cy="2940550"/>
          </a:xfrm>
          <a:prstGeom prst="rect">
            <a:avLst/>
          </a:prstGeom>
        </p:spPr>
      </p:pic>
    </p:spTree>
    <p:extLst>
      <p:ext uri="{BB962C8B-B14F-4D97-AF65-F5344CB8AC3E}">
        <p14:creationId xmlns:p14="http://schemas.microsoft.com/office/powerpoint/2010/main" val="384709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Materials</a:t>
            </a:r>
            <a:endParaRPr lang="en-US" dirty="0"/>
          </a:p>
        </p:txBody>
      </p:sp>
      <p:graphicFrame>
        <p:nvGraphicFramePr>
          <p:cNvPr id="4" name="Content Placeholder 3"/>
          <p:cNvGraphicFramePr>
            <a:graphicFrameLocks noGrp="1"/>
          </p:cNvGraphicFramePr>
          <p:nvPr>
            <p:ph idx="1"/>
          </p:nvPr>
        </p:nvGraphicFramePr>
        <p:xfrm>
          <a:off x="1066800" y="1714500"/>
          <a:ext cx="10058400" cy="4484280"/>
        </p:xfrm>
        <a:graphic>
          <a:graphicData uri="http://schemas.openxmlformats.org/drawingml/2006/table">
            <a:tbl>
              <a:tblPr firstRow="1" bandRow="1">
                <a:tableStyleId>{69012ECD-51FC-41F1-AA8D-1B2483CD663E}</a:tableStyleId>
              </a:tblPr>
              <a:tblGrid>
                <a:gridCol w="5029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560535">
                <a:tc>
                  <a:txBody>
                    <a:bodyPr/>
                    <a:lstStyle/>
                    <a:p>
                      <a:pPr algn="ctr"/>
                      <a:r>
                        <a:rPr lang="en-US" dirty="0"/>
                        <a:t>Materials (detailed list)</a:t>
                      </a:r>
                    </a:p>
                  </a:txBody>
                  <a:tcPr anchor="ctr"/>
                </a:tc>
                <a:tc>
                  <a:txBody>
                    <a:bodyPr/>
                    <a:lstStyle/>
                    <a:p>
                      <a:pPr algn="ctr"/>
                      <a:r>
                        <a:rPr lang="en-US" dirty="0"/>
                        <a:t>Quantity (be</a:t>
                      </a:r>
                      <a:r>
                        <a:rPr lang="en-US" baseline="0" dirty="0"/>
                        <a:t> specific)</a:t>
                      </a:r>
                      <a:endParaRPr lang="en-US" dirty="0"/>
                    </a:p>
                  </a:txBody>
                  <a:tcPr anchor="ctr"/>
                </a:tc>
                <a:extLst>
                  <a:ext uri="{0D108BD9-81ED-4DB2-BD59-A6C34878D82A}">
                    <a16:rowId xmlns:a16="http://schemas.microsoft.com/office/drawing/2014/main" val="10000"/>
                  </a:ext>
                </a:extLst>
              </a:tr>
              <a:tr h="560535">
                <a:tc>
                  <a:txBody>
                    <a:bodyPr/>
                    <a:lstStyle/>
                    <a:p>
                      <a:pPr algn="ctr"/>
                      <a:r>
                        <a:rPr lang="en-US" dirty="0"/>
                        <a:t>Item</a:t>
                      </a:r>
                    </a:p>
                  </a:txBody>
                  <a:tcPr anchor="ctr"/>
                </a:tc>
                <a:tc>
                  <a:txBody>
                    <a:bodyPr/>
                    <a:lstStyle/>
                    <a:p>
                      <a:pPr algn="ctr"/>
                      <a:r>
                        <a:rPr lang="en-US" dirty="0"/>
                        <a:t>Amount</a:t>
                      </a:r>
                    </a:p>
                  </a:txBody>
                  <a:tcPr anchor="ctr"/>
                </a:tc>
                <a:extLst>
                  <a:ext uri="{0D108BD9-81ED-4DB2-BD59-A6C34878D82A}">
                    <a16:rowId xmlns:a16="http://schemas.microsoft.com/office/drawing/2014/main" val="10001"/>
                  </a:ext>
                </a:extLst>
              </a:tr>
              <a:tr h="560535">
                <a:tc>
                  <a:txBody>
                    <a:bodyPr/>
                    <a:lstStyle/>
                    <a:p>
                      <a:pPr algn="ctr"/>
                      <a:r>
                        <a:rPr lang="en-US" dirty="0"/>
                        <a:t>Item</a:t>
                      </a:r>
                    </a:p>
                  </a:txBody>
                  <a:tcPr anchor="ctr"/>
                </a:tc>
                <a:tc>
                  <a:txBody>
                    <a:bodyPr/>
                    <a:lstStyle/>
                    <a:p>
                      <a:pPr algn="ctr"/>
                      <a:r>
                        <a:rPr lang="en-US" dirty="0"/>
                        <a:t>Amount</a:t>
                      </a:r>
                    </a:p>
                  </a:txBody>
                  <a:tcPr anchor="ctr"/>
                </a:tc>
                <a:extLst>
                  <a:ext uri="{0D108BD9-81ED-4DB2-BD59-A6C34878D82A}">
                    <a16:rowId xmlns:a16="http://schemas.microsoft.com/office/drawing/2014/main" val="10002"/>
                  </a:ext>
                </a:extLst>
              </a:tr>
              <a:tr h="560535">
                <a:tc>
                  <a:txBody>
                    <a:bodyPr/>
                    <a:lstStyle/>
                    <a:p>
                      <a:pPr algn="ctr"/>
                      <a:r>
                        <a:rPr lang="en-US" dirty="0"/>
                        <a:t>Item</a:t>
                      </a:r>
                    </a:p>
                  </a:txBody>
                  <a:tcPr anchor="ctr"/>
                </a:tc>
                <a:tc>
                  <a:txBody>
                    <a:bodyPr/>
                    <a:lstStyle/>
                    <a:p>
                      <a:pPr algn="ctr"/>
                      <a:r>
                        <a:rPr lang="en-US" dirty="0"/>
                        <a:t>Amount</a:t>
                      </a:r>
                    </a:p>
                  </a:txBody>
                  <a:tcPr anchor="ctr"/>
                </a:tc>
                <a:extLst>
                  <a:ext uri="{0D108BD9-81ED-4DB2-BD59-A6C34878D82A}">
                    <a16:rowId xmlns:a16="http://schemas.microsoft.com/office/drawing/2014/main" val="10003"/>
                  </a:ext>
                </a:extLst>
              </a:tr>
              <a:tr h="560535">
                <a:tc>
                  <a:txBody>
                    <a:bodyPr/>
                    <a:lstStyle/>
                    <a:p>
                      <a:pPr algn="ctr"/>
                      <a:r>
                        <a:rPr lang="en-US" dirty="0"/>
                        <a:t>Item</a:t>
                      </a:r>
                    </a:p>
                  </a:txBody>
                  <a:tcPr anchor="ctr"/>
                </a:tc>
                <a:tc>
                  <a:txBody>
                    <a:bodyPr/>
                    <a:lstStyle/>
                    <a:p>
                      <a:pPr algn="ctr"/>
                      <a:r>
                        <a:rPr lang="en-US" dirty="0"/>
                        <a:t>Amount</a:t>
                      </a:r>
                    </a:p>
                  </a:txBody>
                  <a:tcPr anchor="ctr"/>
                </a:tc>
                <a:extLst>
                  <a:ext uri="{0D108BD9-81ED-4DB2-BD59-A6C34878D82A}">
                    <a16:rowId xmlns:a16="http://schemas.microsoft.com/office/drawing/2014/main" val="10004"/>
                  </a:ext>
                </a:extLst>
              </a:tr>
              <a:tr h="560535">
                <a:tc>
                  <a:txBody>
                    <a:bodyPr/>
                    <a:lstStyle/>
                    <a:p>
                      <a:pPr algn="ctr"/>
                      <a:r>
                        <a:rPr lang="en-US" dirty="0"/>
                        <a:t>Item</a:t>
                      </a:r>
                    </a:p>
                  </a:txBody>
                  <a:tcPr anchor="ctr"/>
                </a:tc>
                <a:tc>
                  <a:txBody>
                    <a:bodyPr/>
                    <a:lstStyle/>
                    <a:p>
                      <a:pPr algn="ctr"/>
                      <a:r>
                        <a:rPr lang="en-US" dirty="0"/>
                        <a:t>Amount</a:t>
                      </a:r>
                    </a:p>
                  </a:txBody>
                  <a:tcPr anchor="ctr"/>
                </a:tc>
                <a:extLst>
                  <a:ext uri="{0D108BD9-81ED-4DB2-BD59-A6C34878D82A}">
                    <a16:rowId xmlns:a16="http://schemas.microsoft.com/office/drawing/2014/main" val="10005"/>
                  </a:ext>
                </a:extLst>
              </a:tr>
              <a:tr h="560535">
                <a:tc>
                  <a:txBody>
                    <a:bodyPr/>
                    <a:lstStyle/>
                    <a:p>
                      <a:pPr algn="ctr"/>
                      <a:r>
                        <a:rPr lang="en-US" dirty="0"/>
                        <a:t>Item</a:t>
                      </a:r>
                    </a:p>
                  </a:txBody>
                  <a:tcPr anchor="ctr"/>
                </a:tc>
                <a:tc>
                  <a:txBody>
                    <a:bodyPr/>
                    <a:lstStyle/>
                    <a:p>
                      <a:pPr algn="ctr"/>
                      <a:r>
                        <a:rPr lang="en-US" dirty="0"/>
                        <a:t>Amount</a:t>
                      </a:r>
                    </a:p>
                  </a:txBody>
                  <a:tcPr anchor="ctr"/>
                </a:tc>
                <a:extLst>
                  <a:ext uri="{0D108BD9-81ED-4DB2-BD59-A6C34878D82A}">
                    <a16:rowId xmlns:a16="http://schemas.microsoft.com/office/drawing/2014/main" val="10006"/>
                  </a:ext>
                </a:extLst>
              </a:tr>
              <a:tr h="560535">
                <a:tc>
                  <a:txBody>
                    <a:bodyPr/>
                    <a:lstStyle/>
                    <a:p>
                      <a:pPr algn="ctr"/>
                      <a:r>
                        <a:rPr lang="en-US" dirty="0"/>
                        <a:t>Item</a:t>
                      </a:r>
                    </a:p>
                  </a:txBody>
                  <a:tcPr anchor="ctr"/>
                </a:tc>
                <a:tc>
                  <a:txBody>
                    <a:bodyPr/>
                    <a:lstStyle/>
                    <a:p>
                      <a:pPr algn="ctr"/>
                      <a:r>
                        <a:rPr lang="en-US" dirty="0"/>
                        <a:t>Amount</a:t>
                      </a: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7806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Data/Observations</a:t>
            </a:r>
            <a:endParaRPr lang="en-US" dirty="0"/>
          </a:p>
        </p:txBody>
      </p:sp>
      <p:graphicFrame>
        <p:nvGraphicFramePr>
          <p:cNvPr id="6" name="Content Placeholder 5" descr="Clustered Column chart" title="Chart"/>
          <p:cNvGraphicFramePr>
            <a:graphicFrameLocks noGrp="1"/>
          </p:cNvGraphicFramePr>
          <p:nvPr>
            <p:ph idx="1"/>
          </p:nvPr>
        </p:nvGraphicFramePr>
        <p:xfrm>
          <a:off x="4699000" y="465138"/>
          <a:ext cx="7048500" cy="593566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half" idx="2"/>
          </p:nvPr>
        </p:nvSpPr>
        <p:spPr/>
        <p:txBody>
          <a:bodyPr/>
          <a:lstStyle/>
          <a:p>
            <a:r>
              <a:rPr lang="en-US"/>
              <a:t>Include Observation based on the data from your experiments</a:t>
            </a:r>
            <a:endParaRPr lang="en-US" dirty="0"/>
          </a:p>
        </p:txBody>
      </p:sp>
    </p:spTree>
    <p:extLst>
      <p:ext uri="{BB962C8B-B14F-4D97-AF65-F5344CB8AC3E}">
        <p14:creationId xmlns:p14="http://schemas.microsoft.com/office/powerpoint/2010/main" val="260555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4116749"/>
              </p:ext>
            </p:extLst>
          </p:nvPr>
        </p:nvGraphicFramePr>
        <p:xfrm>
          <a:off x="1066800" y="1714500"/>
          <a:ext cx="10058400" cy="4457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876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902" y="4443210"/>
            <a:ext cx="10972800" cy="1367099"/>
          </a:xfrm>
        </p:spPr>
        <p:txBody>
          <a:bodyPr>
            <a:normAutofit fontScale="90000"/>
          </a:bodyPr>
          <a:lstStyle/>
          <a:p>
            <a:r>
              <a:rPr lang="en-GB" sz="4000" b="1" dirty="0"/>
              <a:t>1 Anabolic Agents (Steroids)</a:t>
            </a:r>
            <a:br>
              <a:rPr lang="en-GB" sz="4000" b="1" dirty="0"/>
            </a:br>
            <a:r>
              <a:rPr lang="en-GB" sz="4000" b="1" dirty="0"/>
              <a:t>*</a:t>
            </a:r>
            <a:r>
              <a:rPr lang="en-GB" sz="3600" dirty="0"/>
              <a:t>Exogenous Anabolic Androgenic Steroids </a:t>
            </a:r>
            <a:br>
              <a:rPr lang="en-GB" sz="3600" dirty="0"/>
            </a:br>
            <a:r>
              <a:rPr lang="en-GB" sz="3600" dirty="0"/>
              <a:t>*Endogenous Anabolic Androgenic Steroids </a:t>
            </a:r>
            <a:br>
              <a:rPr lang="en-GB" sz="3600" dirty="0"/>
            </a:br>
            <a:r>
              <a:rPr lang="en-GB" sz="3600" dirty="0"/>
              <a:t>*Other Anabolic Agents</a:t>
            </a:r>
            <a:endParaRPr lang="en-US" sz="3600" dirty="0"/>
          </a:p>
        </p:txBody>
      </p:sp>
      <p:sp>
        <p:nvSpPr>
          <p:cNvPr id="3" name="Text Placeholder 2"/>
          <p:cNvSpPr>
            <a:spLocks noGrp="1"/>
          </p:cNvSpPr>
          <p:nvPr>
            <p:ph type="body" idx="1"/>
          </p:nvPr>
        </p:nvSpPr>
        <p:spPr/>
        <p:txBody>
          <a:bodyPr>
            <a:normAutofit fontScale="70000" lnSpcReduction="20000"/>
          </a:bodyPr>
          <a:lstStyle/>
          <a:p>
            <a:r>
              <a:rPr lang="en-US" dirty="0"/>
              <a:t>Drugs that mimic the male sex hormone testosterone and promote</a:t>
            </a:r>
          </a:p>
          <a:p>
            <a:r>
              <a:rPr lang="en-US" dirty="0"/>
              <a:t> bone and muscle growth</a:t>
            </a:r>
          </a:p>
        </p:txBody>
      </p:sp>
      <p:pic>
        <p:nvPicPr>
          <p:cNvPr id="6" name="Picture 5"/>
          <p:cNvPicPr>
            <a:picLocks noChangeAspect="1"/>
          </p:cNvPicPr>
          <p:nvPr/>
        </p:nvPicPr>
        <p:blipFill>
          <a:blip r:embed="rId3"/>
          <a:stretch>
            <a:fillRect/>
          </a:stretch>
        </p:blipFill>
        <p:spPr>
          <a:xfrm>
            <a:off x="0" y="23529"/>
            <a:ext cx="6255451" cy="3503053"/>
          </a:xfrm>
          <a:prstGeom prst="rect">
            <a:avLst/>
          </a:prstGeom>
        </p:spPr>
      </p:pic>
      <p:pic>
        <p:nvPicPr>
          <p:cNvPr id="4" name="Picture 3"/>
          <p:cNvPicPr>
            <a:picLocks noChangeAspect="1"/>
          </p:cNvPicPr>
          <p:nvPr/>
        </p:nvPicPr>
        <p:blipFill>
          <a:blip r:embed="rId4"/>
          <a:stretch>
            <a:fillRect/>
          </a:stretch>
        </p:blipFill>
        <p:spPr>
          <a:xfrm>
            <a:off x="6476016" y="1007163"/>
            <a:ext cx="2816635" cy="2816635"/>
          </a:xfrm>
          <a:prstGeom prst="rect">
            <a:avLst/>
          </a:prstGeom>
        </p:spPr>
      </p:pic>
      <p:pic>
        <p:nvPicPr>
          <p:cNvPr id="5" name="Picture 4"/>
          <p:cNvPicPr>
            <a:picLocks noChangeAspect="1"/>
          </p:cNvPicPr>
          <p:nvPr/>
        </p:nvPicPr>
        <p:blipFill>
          <a:blip r:embed="rId5"/>
          <a:stretch>
            <a:fillRect/>
          </a:stretch>
        </p:blipFill>
        <p:spPr>
          <a:xfrm>
            <a:off x="8319877" y="3992958"/>
            <a:ext cx="3925786" cy="2940550"/>
          </a:xfrm>
          <a:prstGeom prst="rect">
            <a:avLst/>
          </a:prstGeom>
        </p:spPr>
      </p:pic>
    </p:spTree>
    <p:extLst>
      <p:ext uri="{BB962C8B-B14F-4D97-AF65-F5344CB8AC3E}">
        <p14:creationId xmlns:p14="http://schemas.microsoft.com/office/powerpoint/2010/main" val="247585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Enhances athletic performance in the following ways</a:t>
            </a:r>
          </a:p>
        </p:txBody>
      </p:sp>
      <p:sp>
        <p:nvSpPr>
          <p:cNvPr id="3" name="Content Placeholder 2"/>
          <p:cNvSpPr>
            <a:spLocks noGrp="1"/>
          </p:cNvSpPr>
          <p:nvPr>
            <p:ph idx="1"/>
          </p:nvPr>
        </p:nvSpPr>
        <p:spPr/>
        <p:txBody>
          <a:bodyPr/>
          <a:lstStyle/>
          <a:p>
            <a:pPr lvl="0"/>
            <a:r>
              <a:rPr lang="en-GB" dirty="0"/>
              <a:t>endurance increase</a:t>
            </a:r>
          </a:p>
          <a:p>
            <a:pPr lvl="0"/>
            <a:r>
              <a:rPr lang="en-GB" dirty="0"/>
              <a:t>fat loss</a:t>
            </a:r>
          </a:p>
          <a:p>
            <a:pPr lvl="0"/>
            <a:r>
              <a:rPr lang="en-GB" dirty="0"/>
              <a:t>muscle recovery increase</a:t>
            </a:r>
          </a:p>
          <a:p>
            <a:pPr lvl="0"/>
            <a:r>
              <a:rPr lang="en-GB" dirty="0"/>
              <a:t>muscular size and strength increase in combination with exercise</a:t>
            </a:r>
          </a:p>
        </p:txBody>
      </p:sp>
    </p:spTree>
    <p:extLst>
      <p:ext uri="{BB962C8B-B14F-4D97-AF65-F5344CB8AC3E}">
        <p14:creationId xmlns:p14="http://schemas.microsoft.com/office/powerpoint/2010/main" val="49676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Science 16x9">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2993B34-2A1E-4D69-B46F-FD7F62543E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Science project presentation (widescreen)</Template>
  <TotalTime>0</TotalTime>
  <Words>3945</Words>
  <Application>Microsoft Office PowerPoint</Application>
  <PresentationFormat>Widescreen</PresentationFormat>
  <Paragraphs>397</Paragraphs>
  <Slides>72</Slides>
  <Notes>35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72</vt:i4>
      </vt:variant>
    </vt:vector>
  </HeadingPairs>
  <TitlesOfParts>
    <vt:vector size="74" baseType="lpstr">
      <vt:lpstr>Arial</vt:lpstr>
      <vt:lpstr>Academic Science 16x9</vt:lpstr>
      <vt:lpstr>Drugs in Sport</vt:lpstr>
      <vt:lpstr>Objectives</vt:lpstr>
      <vt:lpstr>What is a drug?</vt:lpstr>
      <vt:lpstr>Categories of Drugs</vt:lpstr>
      <vt:lpstr>Background</vt:lpstr>
      <vt:lpstr>Banned Performance Enhancing Substances</vt:lpstr>
      <vt:lpstr>1</vt:lpstr>
      <vt:lpstr>1 Anabolic Agents (Steroids) *Exogenous Anabolic Androgenic Steroids  *Endogenous Anabolic Androgenic Steroids  *Other Anabolic Agents</vt:lpstr>
      <vt:lpstr>Enhances athletic performance in the following ways</vt:lpstr>
      <vt:lpstr>Health Effects</vt:lpstr>
      <vt:lpstr>    2</vt:lpstr>
      <vt:lpstr>    2 HORMONES and related substances *EPO *hGH (somatotrophin) *Gonadotrophins *Insulins *Corticotrophins</vt:lpstr>
      <vt:lpstr>Enhances athletic performance in the following ways</vt:lpstr>
      <vt:lpstr>Health Effects</vt:lpstr>
      <vt:lpstr>3 </vt:lpstr>
      <vt:lpstr>3 All beta-2 agonists including their  D- and L- isomers, eg  </vt:lpstr>
      <vt:lpstr>Enhances athletic performance in the following ways</vt:lpstr>
      <vt:lpstr>Health Effects</vt:lpstr>
      <vt:lpstr> 4</vt:lpstr>
      <vt:lpstr> 4 HORMONE ANTAGONISTS &amp; MODULATORS  *Aromatase inhibitors eg Anastrozol *Selective estrogen receptor modulators (SERMs) eg Tamoxifen *Other anti-estrogenic substances eg Clomiphene *Agents modifying myostatin function(s) eg Myo-x</vt:lpstr>
      <vt:lpstr>Enhances athletic performance in the following ways</vt:lpstr>
      <vt:lpstr>Health Effects</vt:lpstr>
      <vt:lpstr> 5</vt:lpstr>
      <vt:lpstr> 5 Diuretics and Other masking agents  eg, Diurex, Probenecid, Glycerol</vt:lpstr>
      <vt:lpstr>Enhances athletic performance in the following ways</vt:lpstr>
      <vt:lpstr>Health Effects</vt:lpstr>
      <vt:lpstr>6</vt:lpstr>
      <vt:lpstr>6 Stimulants eg Adrenaline, Ritalin Ephedrine, Amphetamine,  Cocaine, Strychnine, etc</vt:lpstr>
      <vt:lpstr>Enhances athletic performance in the following ways</vt:lpstr>
      <vt:lpstr>Health Effects</vt:lpstr>
      <vt:lpstr>7</vt:lpstr>
      <vt:lpstr>7 Narcotics eg diamorphine (heroin), methadone, morphine, etc</vt:lpstr>
      <vt:lpstr>Enhances athletic performance in the following ways</vt:lpstr>
      <vt:lpstr>Health Effects</vt:lpstr>
      <vt:lpstr>8</vt:lpstr>
      <vt:lpstr>8 CANNABINOIDS eg hasish, marijuana</vt:lpstr>
      <vt:lpstr>Enhances athletic performance in the following ways</vt:lpstr>
      <vt:lpstr>Health Effects</vt:lpstr>
      <vt:lpstr>9</vt:lpstr>
      <vt:lpstr>9 GLUCOCORTICOSTEROIDS eg Hydrocortisone, Prednisolone  and Prednisone.</vt:lpstr>
      <vt:lpstr>Enhances athletic performance in the following ways</vt:lpstr>
      <vt:lpstr>Health Effects</vt:lpstr>
      <vt:lpstr>10</vt:lpstr>
      <vt:lpstr>10 Alcohol</vt:lpstr>
      <vt:lpstr>Enhances athletic performance in the following ways</vt:lpstr>
      <vt:lpstr>Health Effects</vt:lpstr>
      <vt:lpstr> 11</vt:lpstr>
      <vt:lpstr>11 Beta Blockers </vt:lpstr>
      <vt:lpstr>Enhances athletic performance in the following ways</vt:lpstr>
      <vt:lpstr>Health Effects</vt:lpstr>
      <vt:lpstr>Banned Methods</vt:lpstr>
      <vt:lpstr>Blood Doping</vt:lpstr>
      <vt:lpstr>Chemical and Physical manipulation</vt:lpstr>
      <vt:lpstr>Gene Doping</vt:lpstr>
      <vt:lpstr>Changes to the World Anti-Doping code 2015 1</vt:lpstr>
      <vt:lpstr>Changes to the World Anti-Doping code 2015 2</vt:lpstr>
      <vt:lpstr>Changes to the World Anti-Doping code 2015 3</vt:lpstr>
      <vt:lpstr>Changes to the World Anti-Doping code 2015 4</vt:lpstr>
      <vt:lpstr>PowerPoint Presentation</vt:lpstr>
      <vt:lpstr>PowerPoint Presentation</vt:lpstr>
      <vt:lpstr>Performance-enhancing Drugs: Summary</vt:lpstr>
      <vt:lpstr>Why risk taking performance enhancing drugs?</vt:lpstr>
      <vt:lpstr>Which sports are high risk?</vt:lpstr>
      <vt:lpstr>Testing Procedure</vt:lpstr>
      <vt:lpstr>                                      Beginner to Elite Athlete</vt:lpstr>
      <vt:lpstr>Why Clean Sport Matters</vt:lpstr>
      <vt:lpstr>Clean Sporting Success</vt:lpstr>
      <vt:lpstr>Categories of Drugs</vt:lpstr>
      <vt:lpstr>Type your answer / solution here</vt:lpstr>
      <vt:lpstr>Materials</vt:lpstr>
      <vt:lpstr>Data/Observations</vt:lpstr>
      <vt:lpstr>Variables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2015-03-13T21:51:05Z</dcterms:created>
  <dcterms:modified xsi:type="dcterms:W3CDTF">2020-01-29T11:27:39Z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TC029226479991</vt:lpwstr>
  </property>
</Properties>
</file>