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1"/>
  </p:notesMasterIdLst>
  <p:handoutMasterIdLst>
    <p:handoutMasterId r:id="rId22"/>
  </p:handoutMasterIdLst>
  <p:sldIdLst>
    <p:sldId id="256" r:id="rId2"/>
    <p:sldId id="263" r:id="rId3"/>
    <p:sldId id="260" r:id="rId4"/>
    <p:sldId id="271" r:id="rId5"/>
    <p:sldId id="262" r:id="rId6"/>
    <p:sldId id="261" r:id="rId7"/>
    <p:sldId id="279" r:id="rId8"/>
    <p:sldId id="257" r:id="rId9"/>
    <p:sldId id="275" r:id="rId10"/>
    <p:sldId id="259" r:id="rId11"/>
    <p:sldId id="264" r:id="rId12"/>
    <p:sldId id="267" r:id="rId13"/>
    <p:sldId id="270" r:id="rId14"/>
    <p:sldId id="268" r:id="rId15"/>
    <p:sldId id="269" r:id="rId16"/>
    <p:sldId id="273" r:id="rId17"/>
    <p:sldId id="274" r:id="rId18"/>
    <p:sldId id="272" r:id="rId19"/>
    <p:sldId id="265" r:id="rId20"/>
  </p:sldIdLst>
  <p:sldSz cx="12192000" cy="6858000"/>
  <p:notesSz cx="687546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88235" autoAdjust="0"/>
  </p:normalViewPr>
  <p:slideViewPr>
    <p:cSldViewPr snapToGrid="0">
      <p:cViewPr varScale="1">
        <p:scale>
          <a:sx n="43" d="100"/>
          <a:sy n="43" d="100"/>
        </p:scale>
        <p:origin x="72"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79367" cy="501879"/>
          </a:xfrm>
          <a:prstGeom prst="rect">
            <a:avLst/>
          </a:prstGeom>
        </p:spPr>
        <p:txBody>
          <a:bodyPr vert="horz" lIns="96471" tIns="48236" rIns="96471" bIns="48236" rtlCol="0"/>
          <a:lstStyle>
            <a:lvl1pPr algn="l">
              <a:defRPr sz="1300"/>
            </a:lvl1pPr>
          </a:lstStyle>
          <a:p>
            <a:endParaRPr lang="en-GB"/>
          </a:p>
        </p:txBody>
      </p:sp>
      <p:sp>
        <p:nvSpPr>
          <p:cNvPr id="3" name="Date Placeholder 2"/>
          <p:cNvSpPr>
            <a:spLocks noGrp="1"/>
          </p:cNvSpPr>
          <p:nvPr>
            <p:ph type="dt" sz="quarter" idx="1"/>
          </p:nvPr>
        </p:nvSpPr>
        <p:spPr>
          <a:xfrm>
            <a:off x="3894506" y="1"/>
            <a:ext cx="2979367" cy="501879"/>
          </a:xfrm>
          <a:prstGeom prst="rect">
            <a:avLst/>
          </a:prstGeom>
        </p:spPr>
        <p:txBody>
          <a:bodyPr vert="horz" lIns="96471" tIns="48236" rIns="96471" bIns="48236" rtlCol="0"/>
          <a:lstStyle>
            <a:lvl1pPr algn="r">
              <a:defRPr sz="1300"/>
            </a:lvl1pPr>
          </a:lstStyle>
          <a:p>
            <a:fld id="{D06EF541-1B7F-4A09-AEDB-6F483D5334FD}" type="datetimeFigureOut">
              <a:rPr lang="en-GB" smtClean="0"/>
              <a:t>19/06/2023</a:t>
            </a:fld>
            <a:endParaRPr lang="en-GB"/>
          </a:p>
        </p:txBody>
      </p:sp>
      <p:sp>
        <p:nvSpPr>
          <p:cNvPr id="4" name="Footer Placeholder 3"/>
          <p:cNvSpPr>
            <a:spLocks noGrp="1"/>
          </p:cNvSpPr>
          <p:nvPr>
            <p:ph type="ftr" sz="quarter" idx="2"/>
          </p:nvPr>
        </p:nvSpPr>
        <p:spPr>
          <a:xfrm>
            <a:off x="2" y="9500961"/>
            <a:ext cx="2979367" cy="501878"/>
          </a:xfrm>
          <a:prstGeom prst="rect">
            <a:avLst/>
          </a:prstGeom>
        </p:spPr>
        <p:txBody>
          <a:bodyPr vert="horz" lIns="96471" tIns="48236" rIns="96471" bIns="48236" rtlCol="0" anchor="b"/>
          <a:lstStyle>
            <a:lvl1pPr algn="l">
              <a:defRPr sz="1300"/>
            </a:lvl1pPr>
          </a:lstStyle>
          <a:p>
            <a:endParaRPr lang="en-GB"/>
          </a:p>
        </p:txBody>
      </p:sp>
      <p:sp>
        <p:nvSpPr>
          <p:cNvPr id="5" name="Slide Number Placeholder 4"/>
          <p:cNvSpPr>
            <a:spLocks noGrp="1"/>
          </p:cNvSpPr>
          <p:nvPr>
            <p:ph type="sldNum" sz="quarter" idx="3"/>
          </p:nvPr>
        </p:nvSpPr>
        <p:spPr>
          <a:xfrm>
            <a:off x="3894506" y="9500961"/>
            <a:ext cx="2979367" cy="501878"/>
          </a:xfrm>
          <a:prstGeom prst="rect">
            <a:avLst/>
          </a:prstGeom>
        </p:spPr>
        <p:txBody>
          <a:bodyPr vert="horz" lIns="96471" tIns="48236" rIns="96471" bIns="48236" rtlCol="0" anchor="b"/>
          <a:lstStyle>
            <a:lvl1pPr algn="r">
              <a:defRPr sz="1300"/>
            </a:lvl1pPr>
          </a:lstStyle>
          <a:p>
            <a:fld id="{80D135A9-2531-451F-977B-CB1D649CF268}" type="slidenum">
              <a:rPr lang="en-GB" smtClean="0"/>
              <a:t>‹#›</a:t>
            </a:fld>
            <a:endParaRPr lang="en-GB"/>
          </a:p>
        </p:txBody>
      </p:sp>
    </p:spTree>
    <p:extLst>
      <p:ext uri="{BB962C8B-B14F-4D97-AF65-F5344CB8AC3E}">
        <p14:creationId xmlns:p14="http://schemas.microsoft.com/office/powerpoint/2010/main" val="318359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161"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3717" y="0"/>
            <a:ext cx="2980160" cy="501650"/>
          </a:xfrm>
          <a:prstGeom prst="rect">
            <a:avLst/>
          </a:prstGeom>
        </p:spPr>
        <p:txBody>
          <a:bodyPr vert="horz" lIns="91440" tIns="45720" rIns="91440" bIns="45720" rtlCol="0"/>
          <a:lstStyle>
            <a:lvl1pPr algn="r">
              <a:defRPr sz="1200"/>
            </a:lvl1pPr>
          </a:lstStyle>
          <a:p>
            <a:fld id="{36288ADC-F199-44C8-86F3-11E0B6173FEE}" type="datetimeFigureOut">
              <a:rPr lang="en-GB" smtClean="0"/>
              <a:t>19/06/2023</a:t>
            </a:fld>
            <a:endParaRPr lang="en-GB"/>
          </a:p>
        </p:txBody>
      </p:sp>
      <p:sp>
        <p:nvSpPr>
          <p:cNvPr id="4" name="Slide Image Placeholder 3"/>
          <p:cNvSpPr>
            <a:spLocks noGrp="1" noRot="1" noChangeAspect="1"/>
          </p:cNvSpPr>
          <p:nvPr>
            <p:ph type="sldImg" idx="2"/>
          </p:nvPr>
        </p:nvSpPr>
        <p:spPr>
          <a:xfrm>
            <a:off x="439738" y="1250950"/>
            <a:ext cx="5997575" cy="33750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339" y="4813300"/>
            <a:ext cx="5500370" cy="39385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01188"/>
            <a:ext cx="2980161"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3717" y="9501188"/>
            <a:ext cx="2980160" cy="501650"/>
          </a:xfrm>
          <a:prstGeom prst="rect">
            <a:avLst/>
          </a:prstGeom>
        </p:spPr>
        <p:txBody>
          <a:bodyPr vert="horz" lIns="91440" tIns="45720" rIns="91440" bIns="45720" rtlCol="0" anchor="b"/>
          <a:lstStyle>
            <a:lvl1pPr algn="r">
              <a:defRPr sz="1200"/>
            </a:lvl1pPr>
          </a:lstStyle>
          <a:p>
            <a:fld id="{01B1AEB2-8727-488D-B5C1-097FCB4D25F6}" type="slidenum">
              <a:rPr lang="en-GB" smtClean="0"/>
              <a:t>‹#›</a:t>
            </a:fld>
            <a:endParaRPr lang="en-GB"/>
          </a:p>
        </p:txBody>
      </p:sp>
    </p:spTree>
    <p:extLst>
      <p:ext uri="{BB962C8B-B14F-4D97-AF65-F5344CB8AC3E}">
        <p14:creationId xmlns:p14="http://schemas.microsoft.com/office/powerpoint/2010/main" val="12351409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These proximal muscles develop in children with gross motor movements such as reaching, tummy time, rolling, all fours position, crawling, standing and walking.</a:t>
            </a:r>
            <a:endParaRPr lang="en-GB" dirty="0"/>
          </a:p>
        </p:txBody>
      </p:sp>
      <p:sp>
        <p:nvSpPr>
          <p:cNvPr id="4" name="Slide Number Placeholder 3"/>
          <p:cNvSpPr>
            <a:spLocks noGrp="1"/>
          </p:cNvSpPr>
          <p:nvPr>
            <p:ph type="sldNum" sz="quarter" idx="10"/>
          </p:nvPr>
        </p:nvSpPr>
        <p:spPr/>
        <p:txBody>
          <a:bodyPr/>
          <a:lstStyle/>
          <a:p>
            <a:fld id="{01B1AEB2-8727-488D-B5C1-097FCB4D25F6}" type="slidenum">
              <a:rPr lang="en-GB" smtClean="0"/>
              <a:t>6</a:t>
            </a:fld>
            <a:endParaRPr lang="en-GB"/>
          </a:p>
        </p:txBody>
      </p:sp>
    </p:spTree>
    <p:extLst>
      <p:ext uri="{BB962C8B-B14F-4D97-AF65-F5344CB8AC3E}">
        <p14:creationId xmlns:p14="http://schemas.microsoft.com/office/powerpoint/2010/main" val="188389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056108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3599291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82165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55316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334452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2730634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27251196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13946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186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616300-7091-4DDD-83D3-ED26A050BB60}" type="datetimeFigureOut">
              <a:rPr lang="en-GB" smtClean="0"/>
              <a:t>19/06/2023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2868792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616300-7091-4DDD-83D3-ED26A050BB60}" type="datetimeFigureOut">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267245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616300-7091-4DDD-83D3-ED26A050BB60}" type="datetimeFigureOut">
              <a:rPr lang="en-GB" smtClean="0"/>
              <a:t>19/06/2023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705403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616300-7091-4DDD-83D3-ED26A050BB60}" type="datetimeFigureOut">
              <a:rPr lang="en-GB" smtClean="0"/>
              <a:t>19/06/2023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30556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616300-7091-4DDD-83D3-ED26A050BB60}" type="datetimeFigureOut">
              <a:rPr lang="en-GB" smtClean="0"/>
              <a:t>19/06/2023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1063169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616300-7091-4DDD-83D3-ED26A050BB60}" type="datetimeFigureOut">
              <a:rPr lang="en-GB" smtClean="0"/>
              <a:t>19/06/2023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305A82-509D-4A57-BAB1-4EDD9F1801AA}" type="slidenum">
              <a:rPr lang="en-GB" smtClean="0"/>
              <a:t>‹#›</a:t>
            </a:fld>
            <a:endParaRPr lang="en-GB"/>
          </a:p>
        </p:txBody>
      </p:sp>
    </p:spTree>
    <p:extLst>
      <p:ext uri="{BB962C8B-B14F-4D97-AF65-F5344CB8AC3E}">
        <p14:creationId xmlns:p14="http://schemas.microsoft.com/office/powerpoint/2010/main" val="3342068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305A82-509D-4A57-BAB1-4EDD9F1801AA}" type="slidenum">
              <a:rPr lang="en-GB" smtClean="0"/>
              <a:t>‹#›</a:t>
            </a:fld>
            <a:endParaRPr lang="en-GB"/>
          </a:p>
        </p:txBody>
      </p:sp>
      <p:sp>
        <p:nvSpPr>
          <p:cNvPr id="5" name="Date Placeholder 4"/>
          <p:cNvSpPr>
            <a:spLocks noGrp="1"/>
          </p:cNvSpPr>
          <p:nvPr>
            <p:ph type="dt" sz="half" idx="10"/>
          </p:nvPr>
        </p:nvSpPr>
        <p:spPr/>
        <p:txBody>
          <a:bodyPr/>
          <a:lstStyle/>
          <a:p>
            <a:fld id="{08616300-7091-4DDD-83D3-ED26A050BB60}" type="datetimeFigureOut">
              <a:rPr lang="en-GB" smtClean="0"/>
              <a:t>19/06/2023</a:t>
            </a:fld>
            <a:endParaRPr lang="en-GB"/>
          </a:p>
        </p:txBody>
      </p:sp>
    </p:spTree>
    <p:extLst>
      <p:ext uri="{BB962C8B-B14F-4D97-AF65-F5344CB8AC3E}">
        <p14:creationId xmlns:p14="http://schemas.microsoft.com/office/powerpoint/2010/main" val="40952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616300-7091-4DDD-83D3-ED26A050BB60}" type="datetimeFigureOut">
              <a:rPr lang="en-GB" smtClean="0"/>
              <a:t>19/06/2023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305A82-509D-4A57-BAB1-4EDD9F1801AA}" type="slidenum">
              <a:rPr lang="en-GB" smtClean="0"/>
              <a:t>‹#›</a:t>
            </a:fld>
            <a:endParaRPr lang="en-GB"/>
          </a:p>
        </p:txBody>
      </p:sp>
    </p:spTree>
    <p:extLst>
      <p:ext uri="{BB962C8B-B14F-4D97-AF65-F5344CB8AC3E}">
        <p14:creationId xmlns:p14="http://schemas.microsoft.com/office/powerpoint/2010/main" val="64664773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1.jpg"/></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lesley.doughty67@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40467" y="2206414"/>
            <a:ext cx="7766936" cy="1646302"/>
          </a:xfrm>
        </p:spPr>
        <p:txBody>
          <a:bodyPr/>
          <a:lstStyle/>
          <a:p>
            <a:pPr fontAlgn="t"/>
            <a:r>
              <a:rPr lang="en-GB" b="1" dirty="0"/>
              <a:t>Ready to Write?</a:t>
            </a:r>
          </a:p>
        </p:txBody>
      </p:sp>
      <p:sp>
        <p:nvSpPr>
          <p:cNvPr id="3" name="Subtitle 2"/>
          <p:cNvSpPr>
            <a:spLocks noGrp="1"/>
          </p:cNvSpPr>
          <p:nvPr>
            <p:ph type="subTitle" idx="1"/>
          </p:nvPr>
        </p:nvSpPr>
        <p:spPr/>
        <p:txBody>
          <a:bodyPr/>
          <a:lstStyle/>
          <a:p>
            <a:r>
              <a:rPr lang="en-GB" dirty="0"/>
              <a:t>Facilitator – Lesley Doughty</a:t>
            </a:r>
          </a:p>
        </p:txBody>
      </p:sp>
    </p:spTree>
    <p:extLst>
      <p:ext uri="{BB962C8B-B14F-4D97-AF65-F5344CB8AC3E}">
        <p14:creationId xmlns:p14="http://schemas.microsoft.com/office/powerpoint/2010/main" val="153143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Motor Planning</a:t>
            </a:r>
          </a:p>
        </p:txBody>
      </p:sp>
      <p:sp>
        <p:nvSpPr>
          <p:cNvPr id="3" name="Content Placeholder 2"/>
          <p:cNvSpPr>
            <a:spLocks noGrp="1"/>
          </p:cNvSpPr>
          <p:nvPr>
            <p:ph idx="1"/>
          </p:nvPr>
        </p:nvSpPr>
        <p:spPr/>
        <p:txBody>
          <a:bodyPr>
            <a:normAutofit/>
          </a:bodyPr>
          <a:lstStyle/>
          <a:p>
            <a:r>
              <a:rPr lang="en-GB" sz="2800" dirty="0"/>
              <a:t>Motor planning is the ability to conceive, plan, and carry out a skilled, non-habitual motor act in the correct sequence from beginning to end. Incoming sensory stimuli must be correctly integrated in order to form the basis for appropriate, coordinated motor responses.</a:t>
            </a:r>
          </a:p>
        </p:txBody>
      </p:sp>
    </p:spTree>
    <p:extLst>
      <p:ext uri="{BB962C8B-B14F-4D97-AF65-F5344CB8AC3E}">
        <p14:creationId xmlns:p14="http://schemas.microsoft.com/office/powerpoint/2010/main" val="4068912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Motor Planning</a:t>
            </a:r>
          </a:p>
        </p:txBody>
      </p:sp>
      <p:sp>
        <p:nvSpPr>
          <p:cNvPr id="3" name="Content Placeholder 2"/>
          <p:cNvSpPr>
            <a:spLocks noGrp="1"/>
          </p:cNvSpPr>
          <p:nvPr>
            <p:ph idx="1"/>
          </p:nvPr>
        </p:nvSpPr>
        <p:spPr/>
        <p:txBody>
          <a:bodyPr>
            <a:normAutofit/>
          </a:bodyPr>
          <a:lstStyle/>
          <a:p>
            <a:r>
              <a:rPr lang="en-GB" sz="2400" dirty="0"/>
              <a:t>With handwriting tasks, motor planning requires muscle groups to work together with the proper force, timing and actions to produce an acceptable outcome (</a:t>
            </a:r>
            <a:r>
              <a:rPr lang="en-GB" sz="2400" dirty="0" err="1"/>
              <a:t>ie</a:t>
            </a:r>
            <a:r>
              <a:rPr lang="en-GB" sz="2400" dirty="0"/>
              <a:t> legible handwriting).  For example, in order to write with a pencil, the brain has to plan and carry out the skill in the correct sequence.  Starting with the pectoral muscles, the trapezius and the rhomboid muscles coactivating with the proper force and timing to stabilize the shoulder in order for the fingers and hand to move the pencil along the paper efficiently.</a:t>
            </a:r>
          </a:p>
        </p:txBody>
      </p:sp>
    </p:spTree>
    <p:extLst>
      <p:ext uri="{BB962C8B-B14F-4D97-AF65-F5344CB8AC3E}">
        <p14:creationId xmlns:p14="http://schemas.microsoft.com/office/powerpoint/2010/main" val="1190905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a:br>
            <a:br>
              <a:rPr lang="en-GB"/>
            </a:br>
            <a:endParaRPr lang="en-GB" dirty="0"/>
          </a:p>
        </p:txBody>
      </p:sp>
      <p:pic>
        <p:nvPicPr>
          <p:cNvPr id="2050" name="Picture 2" descr="Image result for pectoral muscles, the trapezius and the rhomboid muscl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11993" y="433388"/>
            <a:ext cx="7956553" cy="5967415"/>
          </a:xfrm>
        </p:spPr>
      </p:pic>
    </p:spTree>
    <p:extLst>
      <p:ext uri="{BB962C8B-B14F-4D97-AF65-F5344CB8AC3E}">
        <p14:creationId xmlns:p14="http://schemas.microsoft.com/office/powerpoint/2010/main" val="2613354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a:t>
            </a:r>
            <a:br>
              <a:rPr lang="en-GB" dirty="0"/>
            </a:br>
            <a:endParaRPr lang="en-GB" dirty="0"/>
          </a:p>
        </p:txBody>
      </p:sp>
      <p:sp>
        <p:nvSpPr>
          <p:cNvPr id="3" name="Content Placeholder 2"/>
          <p:cNvSpPr>
            <a:spLocks noGrp="1"/>
          </p:cNvSpPr>
          <p:nvPr>
            <p:ph idx="1"/>
          </p:nvPr>
        </p:nvSpPr>
        <p:spPr>
          <a:xfrm>
            <a:off x="677334" y="1341120"/>
            <a:ext cx="8596668" cy="5257801"/>
          </a:xfrm>
        </p:spPr>
        <p:txBody>
          <a:bodyPr>
            <a:normAutofit/>
          </a:bodyPr>
          <a:lstStyle/>
          <a:p>
            <a:r>
              <a:rPr lang="en-GB" sz="2800" dirty="0"/>
              <a:t>‘Children with decreased motor planning skills exhibit poor legibility of handwriting compared to their peers’ (Tseng &amp; Murray, 1994).</a:t>
            </a:r>
          </a:p>
        </p:txBody>
      </p:sp>
    </p:spTree>
    <p:extLst>
      <p:ext uri="{BB962C8B-B14F-4D97-AF65-F5344CB8AC3E}">
        <p14:creationId xmlns:p14="http://schemas.microsoft.com/office/powerpoint/2010/main" val="513194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Hand-eye co-ordination</a:t>
            </a:r>
            <a:endParaRPr lang="en-GB" dirty="0"/>
          </a:p>
        </p:txBody>
      </p:sp>
      <p:sp>
        <p:nvSpPr>
          <p:cNvPr id="3" name="Content Placeholder 2"/>
          <p:cNvSpPr>
            <a:spLocks noGrp="1"/>
          </p:cNvSpPr>
          <p:nvPr>
            <p:ph idx="1"/>
          </p:nvPr>
        </p:nvSpPr>
        <p:spPr>
          <a:xfrm>
            <a:off x="677334" y="1381658"/>
            <a:ext cx="8596668" cy="3880773"/>
          </a:xfrm>
        </p:spPr>
        <p:txBody>
          <a:bodyPr>
            <a:normAutofit/>
          </a:bodyPr>
          <a:lstStyle/>
          <a:p>
            <a:pPr marL="0" indent="0">
              <a:buNone/>
            </a:pPr>
            <a:r>
              <a:rPr lang="en-GB" sz="2800" dirty="0"/>
              <a:t>Hand-eye coordination skills require the vision system to coordinate the information received through the eyes to control, guide, and direct the hands in the accomplishment of a given task.  Again, this direction requires the gross motor movements of reaching and grading the control of the arm.</a:t>
            </a:r>
            <a:endParaRPr lang="en-GB" sz="2800" b="1" dirty="0"/>
          </a:p>
        </p:txBody>
      </p:sp>
      <p:pic>
        <p:nvPicPr>
          <p:cNvPr id="3074" name="Picture 2" descr="Image result for hand eye coordin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2399" y="4000195"/>
            <a:ext cx="4040717" cy="2691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001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Research</a:t>
            </a:r>
          </a:p>
        </p:txBody>
      </p:sp>
      <p:sp>
        <p:nvSpPr>
          <p:cNvPr id="3" name="Content Placeholder 2"/>
          <p:cNvSpPr>
            <a:spLocks noGrp="1"/>
          </p:cNvSpPr>
          <p:nvPr>
            <p:ph idx="1"/>
          </p:nvPr>
        </p:nvSpPr>
        <p:spPr/>
        <p:txBody>
          <a:bodyPr>
            <a:normAutofit/>
          </a:bodyPr>
          <a:lstStyle/>
          <a:p>
            <a:r>
              <a:rPr lang="en-GB" sz="2800" dirty="0"/>
              <a:t>‘When the visual system does not send the correct message to the trunk, shoulders and hands on where to move, you are not able to produce coordinated motor actions.  Decreased eye-hand coordination abilities have been shown to be predictive of decreased quality of handwriting’ (Kaiser, 2009)</a:t>
            </a:r>
          </a:p>
        </p:txBody>
      </p:sp>
    </p:spTree>
    <p:extLst>
      <p:ext uri="{BB962C8B-B14F-4D97-AF65-F5344CB8AC3E}">
        <p14:creationId xmlns:p14="http://schemas.microsoft.com/office/powerpoint/2010/main" val="2330847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Spotting problems - seated balance and core strength</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05398" y="1917934"/>
            <a:ext cx="2619375" cy="174307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3346" y="2060809"/>
            <a:ext cx="2847975" cy="16002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6606" y="4139375"/>
            <a:ext cx="2321454" cy="2637298"/>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71159" y="4141545"/>
            <a:ext cx="2287852" cy="2635128"/>
          </a:xfrm>
          <a:prstGeom prst="rect">
            <a:avLst/>
          </a:prstGeom>
        </p:spPr>
      </p:pic>
    </p:spTree>
    <p:extLst>
      <p:ext uri="{BB962C8B-B14F-4D97-AF65-F5344CB8AC3E}">
        <p14:creationId xmlns:p14="http://schemas.microsoft.com/office/powerpoint/2010/main" val="46410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Spotting problems – shoulder strength, stability and mobility</a:t>
            </a:r>
            <a:endParaRPr lang="en-GB"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6688" y="3091377"/>
            <a:ext cx="2381250" cy="1876425"/>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3463" y="3024702"/>
            <a:ext cx="2381250" cy="1943100"/>
          </a:xfrm>
          <a:prstGeom prst="rect">
            <a:avLst/>
          </a:prstGeom>
        </p:spPr>
      </p:pic>
    </p:spTree>
    <p:extLst>
      <p:ext uri="{BB962C8B-B14F-4D97-AF65-F5344CB8AC3E}">
        <p14:creationId xmlns:p14="http://schemas.microsoft.com/office/powerpoint/2010/main" val="3880362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MODIFICATIONS TO HELP WITH GROSS MOTOR SKILLS AND HANDWRITING</a:t>
            </a:r>
            <a:br>
              <a:rPr lang="en-GB" dirty="0"/>
            </a:br>
            <a:endParaRPr lang="en-GB" dirty="0"/>
          </a:p>
        </p:txBody>
      </p:sp>
      <p:sp>
        <p:nvSpPr>
          <p:cNvPr id="3" name="Content Placeholder 2"/>
          <p:cNvSpPr>
            <a:spLocks noGrp="1"/>
          </p:cNvSpPr>
          <p:nvPr>
            <p:ph idx="1"/>
          </p:nvPr>
        </p:nvSpPr>
        <p:spPr>
          <a:xfrm>
            <a:off x="677334" y="1778000"/>
            <a:ext cx="8596668" cy="4961467"/>
          </a:xfrm>
        </p:spPr>
        <p:txBody>
          <a:bodyPr>
            <a:normAutofit/>
          </a:bodyPr>
          <a:lstStyle/>
          <a:p>
            <a:pPr fontAlgn="base"/>
            <a:r>
              <a:rPr lang="en-GB" sz="2000" dirty="0"/>
              <a:t> First and foremost, children should be properly positioned for handwriting:</a:t>
            </a:r>
          </a:p>
          <a:p>
            <a:pPr marL="0" indent="0" fontAlgn="base">
              <a:buNone/>
            </a:pPr>
            <a:r>
              <a:rPr lang="en-GB" sz="2000" dirty="0"/>
              <a:t>a.) the feet should have a stable base of support</a:t>
            </a:r>
          </a:p>
          <a:p>
            <a:pPr marL="0" indent="0" fontAlgn="base">
              <a:buNone/>
            </a:pPr>
            <a:r>
              <a:rPr lang="en-GB" sz="2000" dirty="0"/>
              <a:t>b.) hips, knees and ankles should be bent at 90 degrees</a:t>
            </a:r>
          </a:p>
          <a:p>
            <a:pPr marL="0" indent="0" fontAlgn="base">
              <a:buNone/>
            </a:pPr>
            <a:r>
              <a:rPr lang="en-GB" sz="2000" dirty="0"/>
              <a:t>c.) desk should be 1-2” higher than bent elbows</a:t>
            </a:r>
          </a:p>
          <a:p>
            <a:pPr fontAlgn="base"/>
            <a:r>
              <a:rPr lang="en-GB" sz="2000" dirty="0"/>
              <a:t>For proximal muscle fatigue while writing, try changing positions. Perhaps lying on the floor to complete the writing assignment or providing a slant board may help.  Try breaking up writing assignments into smaller chunks to prevent proximal muscle fatigue.</a:t>
            </a:r>
          </a:p>
          <a:p>
            <a:pPr fontAlgn="base"/>
            <a:r>
              <a:rPr lang="en-GB" sz="2000" dirty="0"/>
              <a:t>Take frequent breaks to stretch the muscles in the shoulder, neck and back.</a:t>
            </a:r>
          </a:p>
          <a:p>
            <a:pPr fontAlgn="base"/>
            <a:r>
              <a:rPr lang="en-GB" sz="2000" dirty="0"/>
              <a:t>The best suggestion is to sometimes put down the pencils, take a break from routine handwriting practice and get children moving!</a:t>
            </a:r>
          </a:p>
          <a:p>
            <a:pPr marL="0" indent="0" fontAlgn="base">
              <a:buNone/>
            </a:pPr>
            <a:endParaRPr lang="en-GB" dirty="0"/>
          </a:p>
          <a:p>
            <a:endParaRPr lang="en-GB" dirty="0"/>
          </a:p>
        </p:txBody>
      </p:sp>
    </p:spTree>
    <p:extLst>
      <p:ext uri="{BB962C8B-B14F-4D97-AF65-F5344CB8AC3E}">
        <p14:creationId xmlns:p14="http://schemas.microsoft.com/office/powerpoint/2010/main" val="2062786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Contact Details</a:t>
            </a:r>
          </a:p>
        </p:txBody>
      </p:sp>
      <p:sp>
        <p:nvSpPr>
          <p:cNvPr id="3" name="Content Placeholder 2"/>
          <p:cNvSpPr>
            <a:spLocks noGrp="1"/>
          </p:cNvSpPr>
          <p:nvPr>
            <p:ph idx="1"/>
          </p:nvPr>
        </p:nvSpPr>
        <p:spPr/>
        <p:txBody>
          <a:bodyPr/>
          <a:lstStyle/>
          <a:p>
            <a:pPr marL="0" indent="0">
              <a:buNone/>
            </a:pPr>
            <a:r>
              <a:rPr lang="en-GB" sz="3200" b="1" dirty="0"/>
              <a:t>Lesley Doughty</a:t>
            </a:r>
          </a:p>
          <a:p>
            <a:pPr marL="0" indent="0">
              <a:buNone/>
            </a:pPr>
            <a:r>
              <a:rPr lang="en-GB" sz="3200" dirty="0"/>
              <a:t>PE and Sport Training and Consultancy</a:t>
            </a:r>
          </a:p>
          <a:p>
            <a:pPr marL="0" indent="0">
              <a:buNone/>
            </a:pPr>
            <a:r>
              <a:rPr lang="en-GB" sz="3200" dirty="0">
                <a:solidFill>
                  <a:schemeClr val="tx1"/>
                </a:solidFill>
              </a:rPr>
              <a:t>E-mail: </a:t>
            </a:r>
            <a:r>
              <a:rPr lang="en-GB" sz="3200" dirty="0">
                <a:solidFill>
                  <a:schemeClr val="tx1"/>
                </a:solidFill>
                <a:hlinkClick r:id="rId2"/>
              </a:rPr>
              <a:t>lesley.doughty67@gmail.com</a:t>
            </a:r>
            <a:endParaRPr lang="en-GB" sz="3200" dirty="0">
              <a:solidFill>
                <a:schemeClr val="tx1"/>
              </a:solidFill>
            </a:endParaRPr>
          </a:p>
          <a:p>
            <a:pPr marL="0" indent="0">
              <a:buNone/>
            </a:pPr>
            <a:r>
              <a:rPr lang="en-GB" sz="3200" dirty="0"/>
              <a:t>Mobile: 07825589202</a:t>
            </a:r>
          </a:p>
          <a:p>
            <a:pPr marL="0" indent="0">
              <a:buNone/>
            </a:pPr>
            <a:endParaRPr lang="en-GB" dirty="0"/>
          </a:p>
        </p:txBody>
      </p:sp>
    </p:spTree>
    <p:extLst>
      <p:ext uri="{BB962C8B-B14F-4D97-AF65-F5344CB8AC3E}">
        <p14:creationId xmlns:p14="http://schemas.microsoft.com/office/powerpoint/2010/main" val="536225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Course outcomes</a:t>
            </a:r>
          </a:p>
        </p:txBody>
      </p:sp>
      <p:sp>
        <p:nvSpPr>
          <p:cNvPr id="3" name="Content Placeholder 2"/>
          <p:cNvSpPr>
            <a:spLocks noGrp="1"/>
          </p:cNvSpPr>
          <p:nvPr>
            <p:ph idx="1"/>
          </p:nvPr>
        </p:nvSpPr>
        <p:spPr/>
        <p:txBody>
          <a:bodyPr/>
          <a:lstStyle/>
          <a:p>
            <a:pPr lvl="0"/>
            <a:r>
              <a:rPr lang="en-GB" sz="2400" dirty="0"/>
              <a:t>explain the importance of gross motor skills in the writing process</a:t>
            </a:r>
          </a:p>
          <a:p>
            <a:pPr lvl="0"/>
            <a:r>
              <a:rPr lang="en-GB" sz="2400" dirty="0"/>
              <a:t>identify the key gross motor skills that support the development of writing</a:t>
            </a:r>
          </a:p>
          <a:p>
            <a:pPr lvl="0"/>
            <a:r>
              <a:rPr lang="en-GB" sz="2400" dirty="0"/>
              <a:t>plan and deliver fun activities that support development of the key gross motor skills</a:t>
            </a:r>
          </a:p>
          <a:p>
            <a:pPr marL="0" indent="0">
              <a:buNone/>
            </a:pPr>
            <a:endParaRPr lang="en-GB" dirty="0"/>
          </a:p>
        </p:txBody>
      </p:sp>
    </p:spTree>
    <p:extLst>
      <p:ext uri="{BB962C8B-B14F-4D97-AF65-F5344CB8AC3E}">
        <p14:creationId xmlns:p14="http://schemas.microsoft.com/office/powerpoint/2010/main" val="1428247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Gross Motor Skills and Handwriting</a:t>
            </a:r>
            <a:br>
              <a:rPr lang="en-GB" dirty="0"/>
            </a:br>
            <a:endParaRPr lang="en-GB" b="1" dirty="0"/>
          </a:p>
        </p:txBody>
      </p:sp>
      <p:sp>
        <p:nvSpPr>
          <p:cNvPr id="4" name="Subtitle 3"/>
          <p:cNvSpPr>
            <a:spLocks noGrp="1"/>
          </p:cNvSpPr>
          <p:nvPr>
            <p:ph type="subTitle" idx="1"/>
          </p:nvPr>
        </p:nvSpPr>
        <p:spPr>
          <a:xfrm>
            <a:off x="1507066" y="3322320"/>
            <a:ext cx="8048413" cy="3246119"/>
          </a:xfrm>
        </p:spPr>
        <p:txBody>
          <a:bodyPr>
            <a:normAutofit/>
          </a:bodyPr>
          <a:lstStyle/>
          <a:p>
            <a:pPr algn="ctr"/>
            <a:r>
              <a:rPr lang="en-GB" sz="2800" dirty="0"/>
              <a:t>The gross motor skills involved in handwriting are </a:t>
            </a:r>
            <a:r>
              <a:rPr lang="en-GB" sz="2800" b="1" dirty="0"/>
              <a:t>postural control, motor planning and hand-eye co-ordination</a:t>
            </a:r>
            <a:r>
              <a:rPr lang="en-GB" sz="2800" dirty="0"/>
              <a:t>. </a:t>
            </a:r>
          </a:p>
        </p:txBody>
      </p:sp>
    </p:spTree>
    <p:extLst>
      <p:ext uri="{BB962C8B-B14F-4D97-AF65-F5344CB8AC3E}">
        <p14:creationId xmlns:p14="http://schemas.microsoft.com/office/powerpoint/2010/main" val="3195012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Postural Control</a:t>
            </a:r>
          </a:p>
        </p:txBody>
      </p:sp>
      <p:sp>
        <p:nvSpPr>
          <p:cNvPr id="3" name="Content Placeholder 2"/>
          <p:cNvSpPr>
            <a:spLocks noGrp="1"/>
          </p:cNvSpPr>
          <p:nvPr>
            <p:ph idx="1"/>
          </p:nvPr>
        </p:nvSpPr>
        <p:spPr/>
        <p:txBody>
          <a:bodyPr>
            <a:normAutofit/>
          </a:bodyPr>
          <a:lstStyle/>
          <a:p>
            <a:r>
              <a:rPr lang="en-GB" sz="2800" dirty="0"/>
              <a:t>Efficient control of the larger muscle groups in the </a:t>
            </a:r>
            <a:r>
              <a:rPr lang="en-GB" sz="2800" b="1" dirty="0"/>
              <a:t>neck, shoulder and trunk </a:t>
            </a:r>
            <a:r>
              <a:rPr lang="en-GB" sz="2800" dirty="0"/>
              <a:t>is necessary to maintain stability in order for the fingers and hands to move to complete the handwriting task.</a:t>
            </a:r>
          </a:p>
        </p:txBody>
      </p:sp>
    </p:spTree>
    <p:extLst>
      <p:ext uri="{BB962C8B-B14F-4D97-AF65-F5344CB8AC3E}">
        <p14:creationId xmlns:p14="http://schemas.microsoft.com/office/powerpoint/2010/main" val="3854523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Development of postural control</a:t>
            </a:r>
          </a:p>
        </p:txBody>
      </p:sp>
      <p:sp>
        <p:nvSpPr>
          <p:cNvPr id="4" name="Content Placeholder 3"/>
          <p:cNvSpPr>
            <a:spLocks noGrp="1"/>
          </p:cNvSpPr>
          <p:nvPr>
            <p:ph idx="1"/>
          </p:nvPr>
        </p:nvSpPr>
        <p:spPr>
          <a:xfrm>
            <a:off x="677334" y="1478281"/>
            <a:ext cx="8596668" cy="5105400"/>
          </a:xfrm>
        </p:spPr>
        <p:txBody>
          <a:bodyPr>
            <a:normAutofit lnSpcReduction="10000"/>
          </a:bodyPr>
          <a:lstStyle/>
          <a:p>
            <a:pPr marL="0" indent="0">
              <a:buNone/>
            </a:pPr>
            <a:r>
              <a:rPr lang="en-GB" sz="2400" dirty="0"/>
              <a:t>As children develop, control and stability develops in the following order:</a:t>
            </a:r>
          </a:p>
          <a:p>
            <a:r>
              <a:rPr lang="en-GB" sz="2400" dirty="0"/>
              <a:t>Trunk</a:t>
            </a:r>
          </a:p>
          <a:p>
            <a:r>
              <a:rPr lang="en-GB" sz="2400" dirty="0"/>
              <a:t>Shoulder </a:t>
            </a:r>
          </a:p>
          <a:p>
            <a:r>
              <a:rPr lang="en-GB" sz="2400" dirty="0"/>
              <a:t>Elbow</a:t>
            </a:r>
          </a:p>
          <a:p>
            <a:r>
              <a:rPr lang="en-GB" sz="2400" dirty="0"/>
              <a:t>Wrist </a:t>
            </a:r>
          </a:p>
          <a:p>
            <a:r>
              <a:rPr lang="en-GB" sz="2400" dirty="0"/>
              <a:t>Hand</a:t>
            </a:r>
          </a:p>
          <a:p>
            <a:r>
              <a:rPr lang="en-GB" sz="2400" dirty="0"/>
              <a:t>Fingers</a:t>
            </a:r>
          </a:p>
          <a:p>
            <a:endParaRPr lang="en-GB" sz="2400" dirty="0"/>
          </a:p>
          <a:p>
            <a:pPr marL="0" indent="0">
              <a:buNone/>
            </a:pPr>
            <a:r>
              <a:rPr lang="en-GB" sz="2400" dirty="0"/>
              <a:t>With normal development, fine motor skills are developed from gross motor skills. </a:t>
            </a:r>
          </a:p>
        </p:txBody>
      </p:sp>
    </p:spTree>
    <p:extLst>
      <p:ext uri="{BB962C8B-B14F-4D97-AF65-F5344CB8AC3E}">
        <p14:creationId xmlns:p14="http://schemas.microsoft.com/office/powerpoint/2010/main" val="2473374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assets-0.huggies-cdn.net/system/pictures/917/normal/punching_practice.jpg?1242966235"/>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188540" y="162840"/>
            <a:ext cx="2523880" cy="187932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mage result for baby reachi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3787" y="1102500"/>
            <a:ext cx="1962150" cy="233362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Image result for baby graspi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593" y="2042160"/>
            <a:ext cx="2651760" cy="22098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Image result for baby playing with toy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99685" y="3436125"/>
            <a:ext cx="2492236" cy="249223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88540" y="2042160"/>
            <a:ext cx="2523880" cy="461665"/>
          </a:xfrm>
          <a:prstGeom prst="rect">
            <a:avLst/>
          </a:prstGeom>
          <a:noFill/>
        </p:spPr>
        <p:txBody>
          <a:bodyPr wrap="square" rtlCol="0">
            <a:spAutoFit/>
          </a:bodyPr>
          <a:lstStyle/>
          <a:p>
            <a:r>
              <a:rPr lang="en-GB" sz="2400" b="1" dirty="0"/>
              <a:t>Swat</a:t>
            </a:r>
          </a:p>
        </p:txBody>
      </p:sp>
      <p:sp>
        <p:nvSpPr>
          <p:cNvPr id="14" name="TextBox 13"/>
          <p:cNvSpPr txBox="1"/>
          <p:nvPr/>
        </p:nvSpPr>
        <p:spPr>
          <a:xfrm>
            <a:off x="3123787" y="3436125"/>
            <a:ext cx="2523880" cy="461665"/>
          </a:xfrm>
          <a:prstGeom prst="rect">
            <a:avLst/>
          </a:prstGeom>
          <a:noFill/>
        </p:spPr>
        <p:txBody>
          <a:bodyPr wrap="square" rtlCol="0">
            <a:spAutoFit/>
          </a:bodyPr>
          <a:lstStyle/>
          <a:p>
            <a:r>
              <a:rPr lang="en-GB" sz="2400" b="1" dirty="0"/>
              <a:t>Reach</a:t>
            </a:r>
          </a:p>
        </p:txBody>
      </p:sp>
      <p:sp>
        <p:nvSpPr>
          <p:cNvPr id="15" name="TextBox 14"/>
          <p:cNvSpPr txBox="1"/>
          <p:nvPr/>
        </p:nvSpPr>
        <p:spPr>
          <a:xfrm>
            <a:off x="6485867" y="4069080"/>
            <a:ext cx="2523880" cy="461665"/>
          </a:xfrm>
          <a:prstGeom prst="rect">
            <a:avLst/>
          </a:prstGeom>
          <a:noFill/>
        </p:spPr>
        <p:txBody>
          <a:bodyPr wrap="square" rtlCol="0">
            <a:spAutoFit/>
          </a:bodyPr>
          <a:lstStyle/>
          <a:p>
            <a:r>
              <a:rPr lang="en-GB" sz="2400" b="1" dirty="0"/>
              <a:t>Grasp</a:t>
            </a:r>
          </a:p>
        </p:txBody>
      </p:sp>
      <p:sp>
        <p:nvSpPr>
          <p:cNvPr id="16" name="TextBox 15"/>
          <p:cNvSpPr txBox="1"/>
          <p:nvPr/>
        </p:nvSpPr>
        <p:spPr>
          <a:xfrm>
            <a:off x="9332540" y="5930147"/>
            <a:ext cx="2523880" cy="461665"/>
          </a:xfrm>
          <a:prstGeom prst="rect">
            <a:avLst/>
          </a:prstGeom>
          <a:noFill/>
        </p:spPr>
        <p:txBody>
          <a:bodyPr wrap="square" rtlCol="0">
            <a:spAutoFit/>
          </a:bodyPr>
          <a:lstStyle/>
          <a:p>
            <a:r>
              <a:rPr lang="en-GB" sz="2400" b="1" dirty="0"/>
              <a:t>Manipulate</a:t>
            </a:r>
          </a:p>
        </p:txBody>
      </p:sp>
      <p:sp>
        <p:nvSpPr>
          <p:cNvPr id="6" name="TextBox 5"/>
          <p:cNvSpPr txBox="1"/>
          <p:nvPr/>
        </p:nvSpPr>
        <p:spPr>
          <a:xfrm>
            <a:off x="350520" y="4968240"/>
            <a:ext cx="8199120" cy="1569660"/>
          </a:xfrm>
          <a:prstGeom prst="rect">
            <a:avLst/>
          </a:prstGeom>
          <a:noFill/>
        </p:spPr>
        <p:txBody>
          <a:bodyPr wrap="square" rtlCol="0">
            <a:spAutoFit/>
          </a:bodyPr>
          <a:lstStyle/>
          <a:p>
            <a:r>
              <a:rPr lang="en-GB" sz="2400" dirty="0"/>
              <a:t>Children need to develop the proximal muscles (closer to the centre of the body) of the trunk and shoulder girdle in order to use the distal muscles (further from the centre of the body) in the fingers and hands.</a:t>
            </a:r>
          </a:p>
        </p:txBody>
      </p:sp>
    </p:spTree>
    <p:extLst>
      <p:ext uri="{BB962C8B-B14F-4D97-AF65-F5344CB8AC3E}">
        <p14:creationId xmlns:p14="http://schemas.microsoft.com/office/powerpoint/2010/main" val="1930544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text on a white background&#10;&#10;Description automatically generated">
            <a:extLst>
              <a:ext uri="{FF2B5EF4-FFF2-40B4-BE49-F238E27FC236}">
                <a16:creationId xmlns:a16="http://schemas.microsoft.com/office/drawing/2014/main" id="{8EFCFF7B-C8FA-4AB5-907D-C87D9059DF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6967" y="284821"/>
            <a:ext cx="4858065" cy="6288357"/>
          </a:xfrm>
          <a:prstGeom prst="rect">
            <a:avLst/>
          </a:prstGeom>
        </p:spPr>
      </p:pic>
    </p:spTree>
    <p:extLst>
      <p:ext uri="{BB962C8B-B14F-4D97-AF65-F5344CB8AC3E}">
        <p14:creationId xmlns:p14="http://schemas.microsoft.com/office/powerpoint/2010/main" val="1068876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Research</a:t>
            </a:r>
            <a:br>
              <a:rPr lang="en-GB" dirty="0"/>
            </a:br>
            <a:endParaRPr lang="en-GB" dirty="0"/>
          </a:p>
        </p:txBody>
      </p:sp>
      <p:sp>
        <p:nvSpPr>
          <p:cNvPr id="5" name="Content Placeholder 4"/>
          <p:cNvSpPr>
            <a:spLocks noGrp="1"/>
          </p:cNvSpPr>
          <p:nvPr>
            <p:ph idx="1"/>
          </p:nvPr>
        </p:nvSpPr>
        <p:spPr/>
        <p:txBody>
          <a:bodyPr>
            <a:normAutofit/>
          </a:bodyPr>
          <a:lstStyle/>
          <a:p>
            <a:r>
              <a:rPr lang="en-GB" sz="2400" dirty="0"/>
              <a:t>‘Muscles that work primarily as stabilizers, display less variability than muscles that work dynamically’ (Pepper &amp; Carson, 1999).  </a:t>
            </a:r>
          </a:p>
          <a:p>
            <a:endParaRPr lang="en-GB" sz="2400" dirty="0"/>
          </a:p>
          <a:p>
            <a:r>
              <a:rPr lang="en-GB" sz="2400" dirty="0"/>
              <a:t>‘When the proximal muscles stabilize correctly, the decreased variability in the distal muscles has been shown to be associated with a faster handwriting speed’ (</a:t>
            </a:r>
            <a:r>
              <a:rPr lang="en-GB" sz="2400" dirty="0" err="1"/>
              <a:t>Naider</a:t>
            </a:r>
            <a:r>
              <a:rPr lang="en-GB" sz="2400" dirty="0"/>
              <a:t>-Steinhart &amp; Katz-</a:t>
            </a:r>
            <a:r>
              <a:rPr lang="en-GB" sz="2400" dirty="0" err="1"/>
              <a:t>Leurer</a:t>
            </a:r>
            <a:r>
              <a:rPr lang="en-GB" sz="2400" dirty="0"/>
              <a:t>, 2007).</a:t>
            </a:r>
          </a:p>
        </p:txBody>
      </p:sp>
    </p:spTree>
    <p:extLst>
      <p:ext uri="{BB962C8B-B14F-4D97-AF65-F5344CB8AC3E}">
        <p14:creationId xmlns:p14="http://schemas.microsoft.com/office/powerpoint/2010/main" val="259753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hysio ball"/>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3245224" y="308435"/>
            <a:ext cx="5895134" cy="58951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5539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2933</TotalTime>
  <Words>742</Words>
  <Application>Microsoft Office PowerPoint</Application>
  <PresentationFormat>Widescreen</PresentationFormat>
  <Paragraphs>57</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Ready to Write?</vt:lpstr>
      <vt:lpstr>Course outcomes</vt:lpstr>
      <vt:lpstr>Gross Motor Skills and Handwriting </vt:lpstr>
      <vt:lpstr>Postural Control</vt:lpstr>
      <vt:lpstr>Development of postural control</vt:lpstr>
      <vt:lpstr>PowerPoint Presentation</vt:lpstr>
      <vt:lpstr>PowerPoint Presentation</vt:lpstr>
      <vt:lpstr>Research </vt:lpstr>
      <vt:lpstr>PowerPoint Presentation</vt:lpstr>
      <vt:lpstr>Motor Planning</vt:lpstr>
      <vt:lpstr>Motor Planning</vt:lpstr>
      <vt:lpstr>  </vt:lpstr>
      <vt:lpstr>Research </vt:lpstr>
      <vt:lpstr>Hand-eye co-ordination</vt:lpstr>
      <vt:lpstr>Research</vt:lpstr>
      <vt:lpstr>Spotting problems - seated balance and core strength</vt:lpstr>
      <vt:lpstr>Spotting problems – shoulder strength, stability and mobility</vt:lpstr>
      <vt:lpstr>MODIFICATIONS TO HELP WITH GROSS MOTOR SKILLS AND HANDWRITING </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G2O</dc:title>
  <dc:creator>Lesley</dc:creator>
  <cp:lastModifiedBy>Lesley Doughty</cp:lastModifiedBy>
  <cp:revision>34</cp:revision>
  <cp:lastPrinted>2017-02-06T17:33:52Z</cp:lastPrinted>
  <dcterms:created xsi:type="dcterms:W3CDTF">2014-02-18T14:08:32Z</dcterms:created>
  <dcterms:modified xsi:type="dcterms:W3CDTF">2023-06-19T09:48:51Z</dcterms:modified>
</cp:coreProperties>
</file>