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63" r:id="rId5"/>
    <p:sldId id="271" r:id="rId6"/>
    <p:sldId id="264" r:id="rId7"/>
    <p:sldId id="273" r:id="rId8"/>
    <p:sldId id="259" r:id="rId9"/>
    <p:sldId id="266" r:id="rId10"/>
    <p:sldId id="272" r:id="rId11"/>
    <p:sldId id="262"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3566F6-605D-4DB7-8C40-1B54C0F16DDE}" type="datetimeFigureOut">
              <a:rPr lang="en-GB" smtClean="0"/>
              <a:pPr/>
              <a:t>24/04/2023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C502E9-DA75-435F-AF96-BA9F68C7DAD4}" type="slidenum">
              <a:rPr lang="en-GB" smtClean="0"/>
              <a:pPr/>
              <a:t>‹#›</a:t>
            </a:fld>
            <a:endParaRPr lang="en-GB"/>
          </a:p>
        </p:txBody>
      </p:sp>
    </p:spTree>
    <p:extLst>
      <p:ext uri="{BB962C8B-B14F-4D97-AF65-F5344CB8AC3E}">
        <p14:creationId xmlns:p14="http://schemas.microsoft.com/office/powerpoint/2010/main" val="2778023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7D4E64-2C60-4F81-B96D-8C5EC8052665}" type="datetimeFigureOut">
              <a:rPr lang="en-GB" smtClean="0"/>
              <a:pPr/>
              <a:t>24/04/2023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9E56D1-C69A-4872-86FB-A4446AE34B6E}" type="slidenum">
              <a:rPr lang="en-GB" smtClean="0"/>
              <a:pPr/>
              <a:t>‹#›</a:t>
            </a:fld>
            <a:endParaRPr lang="en-GB"/>
          </a:p>
        </p:txBody>
      </p:sp>
    </p:spTree>
    <p:extLst>
      <p:ext uri="{BB962C8B-B14F-4D97-AF65-F5344CB8AC3E}">
        <p14:creationId xmlns:p14="http://schemas.microsoft.com/office/powerpoint/2010/main" val="9489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1076F9-12B2-4ADC-98F9-4348E7FB1DCB}" type="datetime1">
              <a:rPr lang="en-GB" smtClean="0"/>
              <a:pPr/>
              <a:t>24/04/2023</a:t>
            </a:fld>
            <a:endParaRPr lang="en-GB"/>
          </a:p>
        </p:txBody>
      </p:sp>
      <p:sp>
        <p:nvSpPr>
          <p:cNvPr id="5" name="Footer Placeholder 4"/>
          <p:cNvSpPr>
            <a:spLocks noGrp="1"/>
          </p:cNvSpPr>
          <p:nvPr>
            <p:ph type="ftr" sz="quarter" idx="11"/>
          </p:nvPr>
        </p:nvSpPr>
        <p:spPr/>
        <p:txBody>
          <a:bodyPr/>
          <a:lstStyle/>
          <a:p>
            <a:r>
              <a:rPr lang="en-GB"/>
              <a:t>Lesley Doughty PE and Sport Training and Consultancy                       Tele: 07825589202                     Email: lesley.doughty@virgin.net</a:t>
            </a:r>
          </a:p>
        </p:txBody>
      </p:sp>
      <p:sp>
        <p:nvSpPr>
          <p:cNvPr id="6" name="Slide Number Placeholder 5"/>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377790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249958702"/>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93615286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59543730"/>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3473200724"/>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55D7F61-E701-4A20-8C0D-374AE56A4E64}" type="datetime1">
              <a:rPr lang="en-GB" smtClean="0"/>
              <a:pPr/>
              <a:t>24/04/2023</a:t>
            </a:fld>
            <a:endParaRPr lang="en-GB"/>
          </a:p>
        </p:txBody>
      </p:sp>
      <p:sp>
        <p:nvSpPr>
          <p:cNvPr id="4" name="Footer Placeholder 3"/>
          <p:cNvSpPr>
            <a:spLocks noGrp="1"/>
          </p:cNvSpPr>
          <p:nvPr>
            <p:ph type="ftr" sz="quarter" idx="11"/>
          </p:nvPr>
        </p:nvSpPr>
        <p:spPr/>
        <p:txBody>
          <a:bodyPr/>
          <a:lstStyle/>
          <a:p>
            <a:r>
              <a:rPr lang="en-GB"/>
              <a:t>Lesley Doughty PE and Sport Training and Consultancy                       Tele: 07825589202                     Email: lesley.doughty@virgin.net</a:t>
            </a:r>
          </a:p>
        </p:txBody>
      </p:sp>
      <p:sp>
        <p:nvSpPr>
          <p:cNvPr id="5" name="Slide Number Placeholder 4"/>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2370025520"/>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55D7F61-E701-4A20-8C0D-374AE56A4E64}" type="datetime1">
              <a:rPr lang="en-GB" smtClean="0"/>
              <a:pPr/>
              <a:t>24/04/2023</a:t>
            </a:fld>
            <a:endParaRPr lang="en-GB"/>
          </a:p>
        </p:txBody>
      </p:sp>
      <p:sp>
        <p:nvSpPr>
          <p:cNvPr id="4" name="Footer Placeholder 3"/>
          <p:cNvSpPr>
            <a:spLocks noGrp="1"/>
          </p:cNvSpPr>
          <p:nvPr>
            <p:ph type="ftr" sz="quarter" idx="11"/>
          </p:nvPr>
        </p:nvSpPr>
        <p:spPr/>
        <p:txBody>
          <a:bodyPr/>
          <a:lstStyle/>
          <a:p>
            <a:r>
              <a:rPr lang="en-GB"/>
              <a:t>Lesley Doughty PE and Sport Training and Consultancy                       Tele: 07825589202                     Email: lesley.doughty@virgin.net</a:t>
            </a:r>
          </a:p>
        </p:txBody>
      </p:sp>
      <p:sp>
        <p:nvSpPr>
          <p:cNvPr id="5" name="Slide Number Placeholder 4"/>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2494458428"/>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D7F61-E701-4A20-8C0D-374AE56A4E64}" type="datetime1">
              <a:rPr lang="en-GB" smtClean="0"/>
              <a:pPr/>
              <a:t>24/04/2023</a:t>
            </a:fld>
            <a:endParaRPr lang="en-GB"/>
          </a:p>
        </p:txBody>
      </p:sp>
      <p:sp>
        <p:nvSpPr>
          <p:cNvPr id="5" name="Footer Placeholder 4"/>
          <p:cNvSpPr>
            <a:spLocks noGrp="1"/>
          </p:cNvSpPr>
          <p:nvPr>
            <p:ph type="ftr" sz="quarter" idx="11"/>
          </p:nvPr>
        </p:nvSpPr>
        <p:spPr/>
        <p:txBody>
          <a:bodyPr/>
          <a:lstStyle/>
          <a:p>
            <a:r>
              <a:rPr lang="en-GB"/>
              <a:t>Lesley Doughty PE and Sport Training and Consultancy                       Tele: 07825589202                     Email: lesley.doughty@virgin.net</a:t>
            </a:r>
          </a:p>
        </p:txBody>
      </p:sp>
      <p:sp>
        <p:nvSpPr>
          <p:cNvPr id="6" name="Slide Number Placeholder 5"/>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1519348379"/>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D7F61-E701-4A20-8C0D-374AE56A4E64}" type="datetime1">
              <a:rPr lang="en-GB" smtClean="0"/>
              <a:pPr/>
              <a:t>24/04/2023</a:t>
            </a:fld>
            <a:endParaRPr lang="en-GB"/>
          </a:p>
        </p:txBody>
      </p:sp>
      <p:sp>
        <p:nvSpPr>
          <p:cNvPr id="5" name="Footer Placeholder 4"/>
          <p:cNvSpPr>
            <a:spLocks noGrp="1"/>
          </p:cNvSpPr>
          <p:nvPr>
            <p:ph type="ftr" sz="quarter" idx="11"/>
          </p:nvPr>
        </p:nvSpPr>
        <p:spPr/>
        <p:txBody>
          <a:bodyPr/>
          <a:lstStyle/>
          <a:p>
            <a:r>
              <a:rPr lang="en-GB"/>
              <a:t>Lesley Doughty PE and Sport Training and Consultancy                       Tele: 07825589202                     Email: lesley.doughty@virgin.net</a:t>
            </a:r>
          </a:p>
        </p:txBody>
      </p:sp>
      <p:sp>
        <p:nvSpPr>
          <p:cNvPr id="6" name="Slide Number Placeholder 5"/>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4271026270"/>
      </p:ext>
    </p:extLst>
  </p:cSld>
  <p:clrMapOvr>
    <a:masterClrMapping/>
  </p:clrMapOvr>
  <p:hf sldNum="0"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C61D147-E892-4976-907B-2E7121C35824}" type="datetime1">
              <a:rPr lang="en-GB" smtClean="0"/>
              <a:pPr/>
              <a:t>24/04/2023</a:t>
            </a:fld>
            <a:endParaRPr lang="en-GB"/>
          </a:p>
        </p:txBody>
      </p:sp>
      <p:sp>
        <p:nvSpPr>
          <p:cNvPr id="9" name="Slide Number Placeholder 8"/>
          <p:cNvSpPr>
            <a:spLocks noGrp="1"/>
          </p:cNvSpPr>
          <p:nvPr>
            <p:ph type="sldNum" sz="quarter" idx="15"/>
          </p:nvPr>
        </p:nvSpPr>
        <p:spPr/>
        <p:txBody>
          <a:bodyPr rtlCol="0"/>
          <a:lstStyle/>
          <a:p>
            <a:fld id="{D78F92C2-1EFE-4284-A2C2-04BDD4CD1FF2}" type="slidenum">
              <a:rPr lang="en-GB" smtClean="0"/>
              <a:pPr/>
              <a:t>‹#›</a:t>
            </a:fld>
            <a:endParaRPr lang="en-GB"/>
          </a:p>
        </p:txBody>
      </p:sp>
      <p:sp>
        <p:nvSpPr>
          <p:cNvPr id="10" name="Footer Placeholder 9"/>
          <p:cNvSpPr>
            <a:spLocks noGrp="1"/>
          </p:cNvSpPr>
          <p:nvPr>
            <p:ph type="ftr" sz="quarter" idx="16"/>
          </p:nvPr>
        </p:nvSpPr>
        <p:spPr/>
        <p:txBody>
          <a:bodyPr rtlCol="0"/>
          <a:lstStyle/>
          <a:p>
            <a:r>
              <a:rPr lang="en-GB"/>
              <a:t>Lesley Doughty PE and Sport Training and Consultancy                       Tele: 07825589202                     Email: lesley.doughty@virgin.net</a:t>
            </a:r>
          </a:p>
        </p:txBody>
      </p:sp>
    </p:spTree>
    <p:extLst>
      <p:ext uri="{BB962C8B-B14F-4D97-AF65-F5344CB8AC3E}">
        <p14:creationId xmlns:p14="http://schemas.microsoft.com/office/powerpoint/2010/main" val="856419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5D7F61-E701-4A20-8C0D-374AE56A4E64}" type="datetime1">
              <a:rPr lang="en-GB" smtClean="0"/>
              <a:pPr/>
              <a:t>24/04/2023</a:t>
            </a:fld>
            <a:endParaRPr lang="en-GB"/>
          </a:p>
        </p:txBody>
      </p:sp>
      <p:sp>
        <p:nvSpPr>
          <p:cNvPr id="5" name="Footer Placeholder 4"/>
          <p:cNvSpPr>
            <a:spLocks noGrp="1"/>
          </p:cNvSpPr>
          <p:nvPr>
            <p:ph type="ftr" sz="quarter" idx="11"/>
          </p:nvPr>
        </p:nvSpPr>
        <p:spPr/>
        <p:txBody>
          <a:bodyPr/>
          <a:lstStyle/>
          <a:p>
            <a:r>
              <a:rPr lang="en-GB"/>
              <a:t>Lesley Doughty PE and Sport Training and Consultancy                       Tele: 07825589202                     Email: lesley.doughty@virgin.net</a:t>
            </a:r>
          </a:p>
        </p:txBody>
      </p:sp>
      <p:sp>
        <p:nvSpPr>
          <p:cNvPr id="6" name="Slide Number Placeholder 5"/>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439034701"/>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BD8B-F75E-4AA5-A2C3-03E86D03063E}" type="datetime1">
              <a:rPr lang="en-GB" smtClean="0"/>
              <a:pPr/>
              <a:t>24/04/2023</a:t>
            </a:fld>
            <a:endParaRPr lang="en-GB"/>
          </a:p>
        </p:txBody>
      </p:sp>
      <p:sp>
        <p:nvSpPr>
          <p:cNvPr id="5" name="Footer Placeholder 4"/>
          <p:cNvSpPr>
            <a:spLocks noGrp="1"/>
          </p:cNvSpPr>
          <p:nvPr>
            <p:ph type="ftr" sz="quarter" idx="11"/>
          </p:nvPr>
        </p:nvSpPr>
        <p:spPr/>
        <p:txBody>
          <a:bodyPr/>
          <a:lstStyle/>
          <a:p>
            <a:r>
              <a:rPr lang="en-GB"/>
              <a:t>Lesley Doughty PE and Sport Training and Consultancy                       Tele: 07825589202                     Email: lesley.doughty@virgin.net</a:t>
            </a:r>
          </a:p>
        </p:txBody>
      </p:sp>
      <p:sp>
        <p:nvSpPr>
          <p:cNvPr id="6" name="Slide Number Placeholder 5"/>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256026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4158162519"/>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5D7F61-E701-4A20-8C0D-374AE56A4E64}" type="datetime1">
              <a:rPr lang="en-GB" smtClean="0"/>
              <a:pPr/>
              <a:t>24/04/2023</a:t>
            </a:fld>
            <a:endParaRPr lang="en-GB"/>
          </a:p>
        </p:txBody>
      </p:sp>
      <p:sp>
        <p:nvSpPr>
          <p:cNvPr id="8" name="Footer Placeholder 7"/>
          <p:cNvSpPr>
            <a:spLocks noGrp="1"/>
          </p:cNvSpPr>
          <p:nvPr>
            <p:ph type="ftr" sz="quarter" idx="11"/>
          </p:nvPr>
        </p:nvSpPr>
        <p:spPr/>
        <p:txBody>
          <a:bodyPr/>
          <a:lstStyle/>
          <a:p>
            <a:r>
              <a:rPr lang="en-GB"/>
              <a:t>Lesley Doughty PE and Sport Training and Consultancy                       Tele: 07825589202                     Email: lesley.doughty@virgin.net</a:t>
            </a:r>
          </a:p>
        </p:txBody>
      </p:sp>
      <p:sp>
        <p:nvSpPr>
          <p:cNvPr id="9" name="Slide Number Placeholder 8"/>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138111295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33C0A4-5068-467F-A38A-B2045D5327E0}" type="datetime1">
              <a:rPr lang="en-GB" smtClean="0"/>
              <a:pPr/>
              <a:t>24/04/2023</a:t>
            </a:fld>
            <a:endParaRPr lang="en-GB"/>
          </a:p>
        </p:txBody>
      </p:sp>
      <p:sp>
        <p:nvSpPr>
          <p:cNvPr id="4" name="Footer Placeholder 3"/>
          <p:cNvSpPr>
            <a:spLocks noGrp="1"/>
          </p:cNvSpPr>
          <p:nvPr>
            <p:ph type="ftr" sz="quarter" idx="11"/>
          </p:nvPr>
        </p:nvSpPr>
        <p:spPr/>
        <p:txBody>
          <a:bodyPr/>
          <a:lstStyle/>
          <a:p>
            <a:r>
              <a:rPr lang="en-GB"/>
              <a:t>Lesley Doughty PE and Sport Training and Consultancy                       Tele: 07825589202                     Email: lesley.doughty@virgin.net</a:t>
            </a:r>
          </a:p>
        </p:txBody>
      </p:sp>
      <p:sp>
        <p:nvSpPr>
          <p:cNvPr id="5" name="Slide Number Placeholder 4"/>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1440244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AD213862-BAE5-4F08-85FF-033EFB53B1AC}" type="datetime1">
              <a:rPr lang="en-GB" smtClean="0"/>
              <a:pPr/>
              <a:t>24/04/2023</a:t>
            </a:fld>
            <a:endParaRPr lang="en-GB"/>
          </a:p>
        </p:txBody>
      </p:sp>
      <p:sp>
        <p:nvSpPr>
          <p:cNvPr id="3" name="Footer Placeholder 2"/>
          <p:cNvSpPr>
            <a:spLocks noGrp="1"/>
          </p:cNvSpPr>
          <p:nvPr>
            <p:ph type="ftr" sz="quarter" idx="11"/>
          </p:nvPr>
        </p:nvSpPr>
        <p:spPr/>
        <p:txBody>
          <a:bodyPr/>
          <a:lstStyle/>
          <a:p>
            <a:r>
              <a:rPr lang="en-GB"/>
              <a:t>Lesley Doughty PE and Sport Training and Consultancy                       Tele: 07825589202                     Email: lesley.doughty@virgin.net</a:t>
            </a:r>
          </a:p>
        </p:txBody>
      </p:sp>
      <p:sp>
        <p:nvSpPr>
          <p:cNvPr id="4" name="Slide Number Placeholder 3"/>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738485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5D7F61-E701-4A20-8C0D-374AE56A4E64}"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1763404693"/>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A9FA18-72A1-4FAD-A2F7-6F2479CFADDF}" type="datetime1">
              <a:rPr lang="en-GB" smtClean="0"/>
              <a:pPr/>
              <a:t>24/04/2023</a:t>
            </a:fld>
            <a:endParaRPr lang="en-GB"/>
          </a:p>
        </p:txBody>
      </p:sp>
      <p:sp>
        <p:nvSpPr>
          <p:cNvPr id="6" name="Footer Placeholder 5"/>
          <p:cNvSpPr>
            <a:spLocks noGrp="1"/>
          </p:cNvSpPr>
          <p:nvPr>
            <p:ph type="ftr" sz="quarter" idx="11"/>
          </p:nvPr>
        </p:nvSpPr>
        <p:spPr/>
        <p:txBody>
          <a:bodyPr/>
          <a:lstStyle/>
          <a:p>
            <a:r>
              <a:rPr lang="en-GB"/>
              <a:t>Lesley Doughty PE and Sport Training and Consultancy                       Tele: 07825589202                     Email: lesley.doughty@virgin.net</a:t>
            </a:r>
          </a:p>
        </p:txBody>
      </p:sp>
      <p:sp>
        <p:nvSpPr>
          <p:cNvPr id="7" name="Slide Number Placeholder 6"/>
          <p:cNvSpPr>
            <a:spLocks noGrp="1"/>
          </p:cNvSpPr>
          <p:nvPr>
            <p:ph type="sldNum" sz="quarter" idx="12"/>
          </p:nvPr>
        </p:nvSpPr>
        <p:spPr/>
        <p:txBody>
          <a:bodyPr/>
          <a:lstStyle/>
          <a:p>
            <a:fld id="{D78F92C2-1EFE-4284-A2C2-04BDD4CD1FF2}" type="slidenum">
              <a:rPr lang="en-GB" smtClean="0"/>
              <a:pPr/>
              <a:t>‹#›</a:t>
            </a:fld>
            <a:endParaRPr lang="en-GB"/>
          </a:p>
        </p:txBody>
      </p:sp>
    </p:spTree>
    <p:extLst>
      <p:ext uri="{BB962C8B-B14F-4D97-AF65-F5344CB8AC3E}">
        <p14:creationId xmlns:p14="http://schemas.microsoft.com/office/powerpoint/2010/main" val="385767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955D7F61-E701-4A20-8C0D-374AE56A4E64}" type="datetime1">
              <a:rPr lang="en-GB" smtClean="0"/>
              <a:pPr/>
              <a:t>24/04/2023</a:t>
            </a:fld>
            <a:endParaRPr lang="en-GB"/>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r>
              <a:rPr lang="en-GB"/>
              <a:t>Lesley Doughty PE and Sport Training and Consultancy                       Tele: 07825589202                     Email: lesley.doughty@virgin.net</a:t>
            </a: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D78F92C2-1EFE-4284-A2C2-04BDD4CD1FF2}" type="slidenum">
              <a:rPr lang="en-GB" smtClean="0"/>
              <a:pPr/>
              <a:t>‹#›</a:t>
            </a:fld>
            <a:endParaRPr lang="en-GB"/>
          </a:p>
        </p:txBody>
      </p:sp>
    </p:spTree>
    <p:extLst>
      <p:ext uri="{BB962C8B-B14F-4D97-AF65-F5344CB8AC3E}">
        <p14:creationId xmlns:p14="http://schemas.microsoft.com/office/powerpoint/2010/main" val="38839797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Lst>
  <p:hf sldNum="0" hd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Creating an active playground</a:t>
            </a:r>
          </a:p>
        </p:txBody>
      </p:sp>
      <p:sp>
        <p:nvSpPr>
          <p:cNvPr id="3" name="Subtitle 2"/>
          <p:cNvSpPr>
            <a:spLocks noGrp="1"/>
          </p:cNvSpPr>
          <p:nvPr>
            <p:ph type="subTitle" idx="1"/>
          </p:nvPr>
        </p:nvSpPr>
        <p:spPr/>
        <p:txBody>
          <a:bodyPr/>
          <a:lstStyle/>
          <a:p>
            <a:r>
              <a:rPr lang="en-GB" dirty="0"/>
              <a:t>Lesley Doughty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331" y="24943"/>
            <a:ext cx="7773338" cy="1596177"/>
          </a:xfrm>
        </p:spPr>
        <p:txBody>
          <a:bodyPr/>
          <a:lstStyle/>
          <a:p>
            <a:pPr eaLnBrk="1" hangingPunct="1">
              <a:defRPr/>
            </a:pPr>
            <a:r>
              <a:rPr lang="en-GB" dirty="0"/>
              <a:t>How to create an active playground</a:t>
            </a:r>
          </a:p>
        </p:txBody>
      </p:sp>
      <p:sp>
        <p:nvSpPr>
          <p:cNvPr id="6147" name="Rectangle 3"/>
          <p:cNvSpPr>
            <a:spLocks noGrp="1" noChangeArrowheads="1"/>
          </p:cNvSpPr>
          <p:nvPr>
            <p:ph sz="quarter" idx="1"/>
          </p:nvPr>
        </p:nvSpPr>
        <p:spPr/>
        <p:txBody>
          <a:bodyPr/>
          <a:lstStyle/>
          <a:p>
            <a:pPr eaLnBrk="1" hangingPunct="1">
              <a:lnSpc>
                <a:spcPct val="90000"/>
              </a:lnSpc>
            </a:pPr>
            <a:r>
              <a:rPr lang="en-GB" sz="2800" dirty="0"/>
              <a:t>Playground zoning</a:t>
            </a:r>
          </a:p>
          <a:p>
            <a:pPr eaLnBrk="1" hangingPunct="1">
              <a:lnSpc>
                <a:spcPct val="90000"/>
              </a:lnSpc>
              <a:buFont typeface="Wingdings" charset="2"/>
              <a:buNone/>
            </a:pPr>
            <a:endParaRPr lang="en-GB" sz="2800" dirty="0"/>
          </a:p>
          <a:p>
            <a:pPr eaLnBrk="1" hangingPunct="1">
              <a:lnSpc>
                <a:spcPct val="90000"/>
              </a:lnSpc>
            </a:pPr>
            <a:r>
              <a:rPr lang="en-GB" sz="2800" dirty="0"/>
              <a:t>Playground markings</a:t>
            </a:r>
          </a:p>
          <a:p>
            <a:pPr eaLnBrk="1" hangingPunct="1">
              <a:lnSpc>
                <a:spcPct val="90000"/>
              </a:lnSpc>
              <a:buFont typeface="Wingdings" charset="2"/>
              <a:buNone/>
            </a:pPr>
            <a:endParaRPr lang="en-GB" sz="2800" dirty="0"/>
          </a:p>
          <a:p>
            <a:pPr eaLnBrk="1" hangingPunct="1">
              <a:lnSpc>
                <a:spcPct val="90000"/>
              </a:lnSpc>
            </a:pPr>
            <a:r>
              <a:rPr lang="en-GB" sz="2800" dirty="0"/>
              <a:t>Playground equipment</a:t>
            </a:r>
          </a:p>
          <a:p>
            <a:pPr eaLnBrk="1" hangingPunct="1">
              <a:lnSpc>
                <a:spcPct val="90000"/>
              </a:lnSpc>
              <a:buFont typeface="Wingdings" charset="2"/>
              <a:buNone/>
            </a:pPr>
            <a:endParaRPr lang="en-GB" sz="2800" dirty="0"/>
          </a:p>
          <a:p>
            <a:pPr>
              <a:lnSpc>
                <a:spcPct val="90000"/>
              </a:lnSpc>
            </a:pPr>
            <a:r>
              <a:rPr lang="en-GB" sz="2800" dirty="0"/>
              <a:t>Playground rota</a:t>
            </a:r>
          </a:p>
          <a:p>
            <a:pPr eaLnBrk="1" hangingPunct="1">
              <a:lnSpc>
                <a:spcPct val="90000"/>
              </a:lnSpc>
            </a:pPr>
            <a:endParaRPr lang="en-GB" sz="2800" dirty="0"/>
          </a:p>
          <a:p>
            <a:pPr eaLnBrk="1" hangingPunct="1">
              <a:lnSpc>
                <a:spcPct val="90000"/>
              </a:lnSpc>
            </a:pPr>
            <a:r>
              <a:rPr lang="en-GB" sz="2800" dirty="0"/>
              <a:t>Playground activity cards</a:t>
            </a:r>
          </a:p>
          <a:p>
            <a:pPr eaLnBrk="1" hangingPunct="1">
              <a:lnSpc>
                <a:spcPct val="90000"/>
              </a:lnSpc>
              <a:buFont typeface="Wingdings" charset="2"/>
              <a:buNone/>
            </a:pPr>
            <a:endParaRPr lang="en-GB" sz="2800" dirty="0"/>
          </a:p>
        </p:txBody>
      </p:sp>
    </p:spTree>
    <p:extLst>
      <p:ext uri="{BB962C8B-B14F-4D97-AF65-F5344CB8AC3E}">
        <p14:creationId xmlns:p14="http://schemas.microsoft.com/office/powerpoint/2010/main" val="201488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85331" y="332656"/>
            <a:ext cx="7773338" cy="1596177"/>
          </a:xfrm>
        </p:spPr>
        <p:txBody>
          <a:bodyPr/>
          <a:lstStyle/>
          <a:p>
            <a:pPr eaLnBrk="1" hangingPunct="1">
              <a:defRPr/>
            </a:pPr>
            <a:r>
              <a:rPr lang="en-GB" b="1" dirty="0"/>
              <a:t>Potential tasks for children</a:t>
            </a:r>
          </a:p>
        </p:txBody>
      </p:sp>
      <p:sp>
        <p:nvSpPr>
          <p:cNvPr id="5123" name="Rectangle 1027"/>
          <p:cNvSpPr>
            <a:spLocks noGrp="1" noChangeArrowheads="1"/>
          </p:cNvSpPr>
          <p:nvPr>
            <p:ph sz="quarter" idx="1"/>
          </p:nvPr>
        </p:nvSpPr>
        <p:spPr/>
        <p:txBody>
          <a:bodyPr/>
          <a:lstStyle/>
          <a:p>
            <a:pPr eaLnBrk="1" hangingPunct="1"/>
            <a:r>
              <a:rPr lang="en-GB" sz="2800" dirty="0"/>
              <a:t>Teaching games</a:t>
            </a:r>
          </a:p>
          <a:p>
            <a:pPr eaLnBrk="1" hangingPunct="1"/>
            <a:r>
              <a:rPr lang="en-GB" sz="2800" dirty="0"/>
              <a:t>Leading games</a:t>
            </a:r>
          </a:p>
          <a:p>
            <a:pPr eaLnBrk="1" hangingPunct="1"/>
            <a:r>
              <a:rPr lang="en-GB" sz="2800" dirty="0"/>
              <a:t>Manage equipment</a:t>
            </a:r>
          </a:p>
          <a:p>
            <a:pPr eaLnBrk="1" hangingPunct="1"/>
            <a:r>
              <a:rPr lang="en-GB" sz="2800" dirty="0"/>
              <a:t>Sitting with unwell children</a:t>
            </a:r>
          </a:p>
          <a:p>
            <a:pPr eaLnBrk="1" hangingPunct="1"/>
            <a:r>
              <a:rPr lang="en-GB" sz="2800" dirty="0"/>
              <a:t>Talking to lonely children</a:t>
            </a:r>
          </a:p>
          <a:p>
            <a:pPr eaLnBrk="1" hangingPunct="1"/>
            <a:r>
              <a:rPr lang="en-GB" sz="2800" dirty="0"/>
              <a:t>Staffing a friendship stop</a:t>
            </a:r>
          </a:p>
          <a:p>
            <a:pPr eaLnBrk="1" hangingPunct="1">
              <a:buNone/>
            </a:pPr>
            <a:endParaRPr lang="en-GB"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188640"/>
            <a:ext cx="7773338" cy="1596177"/>
          </a:xfrm>
        </p:spPr>
        <p:txBody>
          <a:bodyPr/>
          <a:lstStyle/>
          <a:p>
            <a:r>
              <a:rPr lang="en-GB" b="1" dirty="0"/>
              <a:t>Key factors to a successful playtime</a:t>
            </a:r>
          </a:p>
        </p:txBody>
      </p:sp>
      <p:sp>
        <p:nvSpPr>
          <p:cNvPr id="3" name="Content Placeholder 2"/>
          <p:cNvSpPr>
            <a:spLocks noGrp="1"/>
          </p:cNvSpPr>
          <p:nvPr>
            <p:ph sz="quarter" idx="1"/>
          </p:nvPr>
        </p:nvSpPr>
        <p:spPr/>
        <p:txBody>
          <a:bodyPr>
            <a:normAutofit/>
          </a:bodyPr>
          <a:lstStyle/>
          <a:p>
            <a:pPr marL="0" indent="0">
              <a:buNone/>
            </a:pPr>
            <a:r>
              <a:rPr lang="en-GB" dirty="0"/>
              <a:t>• Involve the children in making decisions so that they feel ownership of the outcomes. </a:t>
            </a:r>
          </a:p>
          <a:p>
            <a:pPr marL="0" indent="0">
              <a:buNone/>
            </a:pPr>
            <a:r>
              <a:rPr lang="en-GB" dirty="0"/>
              <a:t>• Give pupils real responsibility for making their decisions work.</a:t>
            </a:r>
          </a:p>
          <a:p>
            <a:pPr marL="0" indent="0">
              <a:buNone/>
            </a:pPr>
            <a:r>
              <a:rPr lang="en-GB" dirty="0"/>
              <a:t>• Ensure that parents are kept informed of reasons for changes in practice.</a:t>
            </a:r>
          </a:p>
          <a:p>
            <a:pPr marL="0" indent="0">
              <a:buNone/>
            </a:pPr>
            <a:r>
              <a:rPr lang="en-GB" dirty="0"/>
              <a:t>• Use assemblies and staff as role models to constantly reinforce the values you wish to encourage in the pupils.</a:t>
            </a:r>
          </a:p>
          <a:p>
            <a:pPr marL="0" indent="0">
              <a:buNone/>
            </a:pPr>
            <a:r>
              <a:rPr lang="en-GB" dirty="0"/>
              <a:t> • Be creative! Each school is different and exploring alternative solutions to a problem is an integral part of education for sustainability. </a:t>
            </a:r>
          </a:p>
        </p:txBody>
      </p:sp>
    </p:spTree>
    <p:extLst>
      <p:ext uri="{BB962C8B-B14F-4D97-AF65-F5344CB8AC3E}">
        <p14:creationId xmlns:p14="http://schemas.microsoft.com/office/powerpoint/2010/main" val="201739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Workshop Outcomes</a:t>
            </a:r>
          </a:p>
        </p:txBody>
      </p:sp>
      <p:sp>
        <p:nvSpPr>
          <p:cNvPr id="3" name="Content Placeholder 2"/>
          <p:cNvSpPr>
            <a:spLocks noGrp="1"/>
          </p:cNvSpPr>
          <p:nvPr>
            <p:ph sz="quarter" idx="1"/>
          </p:nvPr>
        </p:nvSpPr>
        <p:spPr/>
        <p:txBody>
          <a:bodyPr>
            <a:normAutofit/>
          </a:bodyPr>
          <a:lstStyle/>
          <a:p>
            <a:pPr>
              <a:buNone/>
            </a:pPr>
            <a:r>
              <a:rPr lang="en-GB" dirty="0"/>
              <a:t>By the end of this workshop delegates will:</a:t>
            </a:r>
          </a:p>
          <a:p>
            <a:r>
              <a:rPr lang="en-GB" dirty="0"/>
              <a:t>explain the benefits of promoting an active playground</a:t>
            </a:r>
          </a:p>
          <a:p>
            <a:r>
              <a:rPr lang="en-GB" dirty="0"/>
              <a:t>list some practical ways to create an active playground</a:t>
            </a:r>
          </a:p>
          <a:p>
            <a:pPr marL="0" indent="0">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a:t>
            </a:r>
            <a:r>
              <a:rPr lang="en-GB"/>
              <a:t>an active playground</a:t>
            </a:r>
            <a:r>
              <a:rPr lang="en-GB" dirty="0"/>
              <a:t>?</a:t>
            </a:r>
          </a:p>
        </p:txBody>
      </p:sp>
      <p:sp>
        <p:nvSpPr>
          <p:cNvPr id="4" name="Content Placeholder 3">
            <a:extLst>
              <a:ext uri="{FF2B5EF4-FFF2-40B4-BE49-F238E27FC236}">
                <a16:creationId xmlns:a16="http://schemas.microsoft.com/office/drawing/2014/main" id="{83FA55EB-15F1-FAB5-EAB0-C7AC44C92F57}"/>
              </a:ext>
            </a:extLst>
          </p:cNvPr>
          <p:cNvSpPr>
            <a:spLocks noGrp="1"/>
          </p:cNvSpPr>
          <p:nvPr>
            <p:ph sz="quarter" idx="1"/>
          </p:nvPr>
        </p:nvSpPr>
        <p:spPr/>
        <p:txBody>
          <a:bodyPr/>
          <a:lstStyle/>
          <a:p>
            <a:endParaRPr lang="en-GB"/>
          </a:p>
        </p:txBody>
      </p:sp>
    </p:spTree>
    <p:extLst>
      <p:ext uri="{BB962C8B-B14F-4D97-AF65-F5344CB8AC3E}">
        <p14:creationId xmlns:p14="http://schemas.microsoft.com/office/powerpoint/2010/main" val="270485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a:xfrm>
            <a:off x="685331" y="260648"/>
            <a:ext cx="7773338" cy="1596177"/>
          </a:xfrm>
        </p:spPr>
        <p:txBody>
          <a:bodyPr/>
          <a:lstStyle/>
          <a:p>
            <a:pPr eaLnBrk="1" hangingPunct="1">
              <a:defRPr/>
            </a:pPr>
            <a:r>
              <a:rPr lang="en-GB" dirty="0"/>
              <a:t>Why promote an active playground?</a:t>
            </a:r>
          </a:p>
        </p:txBody>
      </p:sp>
      <p:sp>
        <p:nvSpPr>
          <p:cNvPr id="5123" name="Rectangle 1027"/>
          <p:cNvSpPr>
            <a:spLocks noGrp="1" noChangeArrowheads="1"/>
          </p:cNvSpPr>
          <p:nvPr>
            <p:ph sz="quarter" idx="1"/>
          </p:nvPr>
        </p:nvSpPr>
        <p:spPr/>
        <p:txBody>
          <a:bodyPr>
            <a:normAutofit lnSpcReduction="10000"/>
          </a:bodyPr>
          <a:lstStyle/>
          <a:p>
            <a:pPr eaLnBrk="1" hangingPunct="1"/>
            <a:r>
              <a:rPr lang="en-US" sz="2800" dirty="0">
                <a:latin typeface="Arial" charset="0"/>
              </a:rPr>
              <a:t>Improve health</a:t>
            </a:r>
            <a:r>
              <a:rPr lang="en-GB" sz="2800" dirty="0"/>
              <a:t> </a:t>
            </a:r>
          </a:p>
          <a:p>
            <a:pPr eaLnBrk="1" hangingPunct="1"/>
            <a:endParaRPr lang="en-GB" sz="2800" dirty="0"/>
          </a:p>
          <a:p>
            <a:pPr eaLnBrk="1" hangingPunct="1"/>
            <a:r>
              <a:rPr lang="en-US" sz="2800" dirty="0">
                <a:latin typeface="Arial" charset="0"/>
              </a:rPr>
              <a:t>Reduce bullying</a:t>
            </a:r>
            <a:endParaRPr lang="en-GB" sz="2800" dirty="0"/>
          </a:p>
          <a:p>
            <a:pPr eaLnBrk="1" hangingPunct="1">
              <a:buFont typeface="Wingdings" charset="2"/>
              <a:buNone/>
            </a:pPr>
            <a:endParaRPr lang="en-GB" sz="2800" dirty="0"/>
          </a:p>
          <a:p>
            <a:pPr eaLnBrk="1" hangingPunct="1"/>
            <a:r>
              <a:rPr lang="en-US" sz="2800" dirty="0">
                <a:latin typeface="Arial" charset="0"/>
              </a:rPr>
              <a:t>Improve general </a:t>
            </a:r>
            <a:r>
              <a:rPr lang="en-US" sz="2800" dirty="0" err="1">
                <a:latin typeface="Arial" charset="0"/>
              </a:rPr>
              <a:t>behaviour</a:t>
            </a:r>
            <a:r>
              <a:rPr lang="en-GB" sz="2800" dirty="0"/>
              <a:t> </a:t>
            </a:r>
          </a:p>
          <a:p>
            <a:pPr eaLnBrk="1" hangingPunct="1">
              <a:buFont typeface="Wingdings" charset="2"/>
              <a:buNone/>
            </a:pPr>
            <a:endParaRPr lang="en-GB" sz="2800" dirty="0"/>
          </a:p>
          <a:p>
            <a:pPr eaLnBrk="1" hangingPunct="1"/>
            <a:r>
              <a:rPr lang="en-US" sz="2800" dirty="0">
                <a:latin typeface="Arial" charset="0"/>
              </a:rPr>
              <a:t>Develop appropriate moral and social </a:t>
            </a:r>
            <a:r>
              <a:rPr lang="en-US" sz="2800" dirty="0" err="1">
                <a:latin typeface="Arial" charset="0"/>
              </a:rPr>
              <a:t>behaviour</a:t>
            </a:r>
            <a:r>
              <a:rPr lang="en-GB" sz="2800" dirty="0"/>
              <a:t> </a:t>
            </a:r>
          </a:p>
          <a:p>
            <a:pPr eaLnBrk="1" hangingPunct="1"/>
            <a:endParaRPr lang="en-GB"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1" y="188640"/>
            <a:ext cx="7773338" cy="1596177"/>
          </a:xfrm>
        </p:spPr>
        <p:txBody>
          <a:bodyPr/>
          <a:lstStyle/>
          <a:p>
            <a:r>
              <a:rPr lang="en-GB" dirty="0"/>
              <a:t>UK Chief Medical Officers' Physical Activity Guidelines </a:t>
            </a:r>
            <a:endParaRPr lang="en-GB" b="1" dirty="0"/>
          </a:p>
        </p:txBody>
      </p:sp>
      <p:sp>
        <p:nvSpPr>
          <p:cNvPr id="3" name="Content Placeholder 2"/>
          <p:cNvSpPr>
            <a:spLocks noGrp="1"/>
          </p:cNvSpPr>
          <p:nvPr>
            <p:ph sz="quarter" idx="1"/>
          </p:nvPr>
        </p:nvSpPr>
        <p:spPr/>
        <p:txBody>
          <a:bodyPr>
            <a:normAutofit lnSpcReduction="10000"/>
          </a:bodyPr>
          <a:lstStyle/>
          <a:p>
            <a:pPr fontAlgn="base"/>
            <a:r>
              <a:rPr lang="en-GB" dirty="0"/>
              <a:t>Children and young people should engage in MVPA for an average of at least 60 minutes per day across the week. This can include all forms of activity such as physical education, active travel, after-school activities, </a:t>
            </a:r>
            <a:r>
              <a:rPr lang="en-GB" dirty="0">
                <a:solidFill>
                  <a:srgbClr val="FF0000"/>
                </a:solidFill>
              </a:rPr>
              <a:t>play and sports</a:t>
            </a:r>
            <a:r>
              <a:rPr lang="en-GB" dirty="0"/>
              <a:t>. </a:t>
            </a:r>
          </a:p>
          <a:p>
            <a:pPr fontAlgn="base"/>
            <a:r>
              <a:rPr lang="en-GB" dirty="0"/>
              <a:t>Children and young people should engage in a variety of types and intensities of physical activity across the week to develop movement skills, muscular fitness, and bone strength. </a:t>
            </a:r>
          </a:p>
          <a:p>
            <a:pPr fontAlgn="base"/>
            <a:r>
              <a:rPr lang="en-GB" dirty="0"/>
              <a:t>Children and young people should aim to minimise the amount of time spent being sedentary, and when physically possible should break up long periods of not moving with at least light physical activity. </a:t>
            </a:r>
          </a:p>
        </p:txBody>
      </p:sp>
    </p:spTree>
    <p:extLst>
      <p:ext uri="{BB962C8B-B14F-4D97-AF65-F5344CB8AC3E}">
        <p14:creationId xmlns:p14="http://schemas.microsoft.com/office/powerpoint/2010/main" val="1629735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331" y="332656"/>
            <a:ext cx="7773338" cy="1596177"/>
          </a:xfrm>
        </p:spPr>
        <p:txBody>
          <a:bodyPr/>
          <a:lstStyle/>
          <a:p>
            <a:pPr eaLnBrk="1" hangingPunct="1">
              <a:defRPr/>
            </a:pPr>
            <a:r>
              <a:rPr lang="en-GB" dirty="0"/>
              <a:t>How to create an active playground</a:t>
            </a:r>
          </a:p>
        </p:txBody>
      </p:sp>
      <p:sp>
        <p:nvSpPr>
          <p:cNvPr id="6147" name="Rectangle 3"/>
          <p:cNvSpPr>
            <a:spLocks noGrp="1" noChangeArrowheads="1"/>
          </p:cNvSpPr>
          <p:nvPr>
            <p:ph sz="quarter" idx="1"/>
          </p:nvPr>
        </p:nvSpPr>
        <p:spPr/>
        <p:txBody>
          <a:bodyPr/>
          <a:lstStyle/>
          <a:p>
            <a:pPr eaLnBrk="1" hangingPunct="1">
              <a:lnSpc>
                <a:spcPct val="90000"/>
              </a:lnSpc>
            </a:pPr>
            <a:r>
              <a:rPr lang="en-GB" sz="2800" dirty="0"/>
              <a:t>Playground zoning</a:t>
            </a:r>
          </a:p>
          <a:p>
            <a:pPr eaLnBrk="1" hangingPunct="1">
              <a:lnSpc>
                <a:spcPct val="90000"/>
              </a:lnSpc>
              <a:buFont typeface="Wingdings" charset="2"/>
              <a:buNone/>
            </a:pPr>
            <a:endParaRPr lang="en-GB" sz="2800" dirty="0"/>
          </a:p>
          <a:p>
            <a:pPr eaLnBrk="1" hangingPunct="1">
              <a:lnSpc>
                <a:spcPct val="90000"/>
              </a:lnSpc>
            </a:pPr>
            <a:r>
              <a:rPr lang="en-GB" sz="2800" dirty="0"/>
              <a:t>Playground markings</a:t>
            </a:r>
          </a:p>
          <a:p>
            <a:pPr eaLnBrk="1" hangingPunct="1">
              <a:lnSpc>
                <a:spcPct val="90000"/>
              </a:lnSpc>
              <a:buFont typeface="Wingdings" charset="2"/>
              <a:buNone/>
            </a:pPr>
            <a:endParaRPr lang="en-GB" sz="2800" dirty="0"/>
          </a:p>
          <a:p>
            <a:pPr eaLnBrk="1" hangingPunct="1">
              <a:lnSpc>
                <a:spcPct val="90000"/>
              </a:lnSpc>
            </a:pPr>
            <a:r>
              <a:rPr lang="en-GB" sz="2800" dirty="0"/>
              <a:t>Playground equipment</a:t>
            </a:r>
          </a:p>
          <a:p>
            <a:pPr eaLnBrk="1" hangingPunct="1">
              <a:lnSpc>
                <a:spcPct val="90000"/>
              </a:lnSpc>
              <a:buFont typeface="Wingdings" charset="2"/>
              <a:buNone/>
            </a:pPr>
            <a:endParaRPr lang="en-GB" sz="2800" dirty="0"/>
          </a:p>
          <a:p>
            <a:pPr>
              <a:lnSpc>
                <a:spcPct val="90000"/>
              </a:lnSpc>
            </a:pPr>
            <a:r>
              <a:rPr lang="en-GB" sz="2800" dirty="0"/>
              <a:t>Playground rota</a:t>
            </a:r>
          </a:p>
          <a:p>
            <a:pPr eaLnBrk="1" hangingPunct="1">
              <a:lnSpc>
                <a:spcPct val="90000"/>
              </a:lnSpc>
            </a:pPr>
            <a:endParaRPr lang="en-GB" sz="2800" dirty="0"/>
          </a:p>
          <a:p>
            <a:pPr eaLnBrk="1" hangingPunct="1">
              <a:lnSpc>
                <a:spcPct val="90000"/>
              </a:lnSpc>
            </a:pPr>
            <a:r>
              <a:rPr lang="en-GB" sz="2800" dirty="0"/>
              <a:t>Playground activity cards</a:t>
            </a:r>
          </a:p>
          <a:p>
            <a:pPr eaLnBrk="1" hangingPunct="1">
              <a:lnSpc>
                <a:spcPct val="90000"/>
              </a:lnSpc>
              <a:buFont typeface="Wingdings" charset="2"/>
              <a:buNone/>
            </a:pPr>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2B4AD-8726-4E64-A156-84D1E6998801}"/>
              </a:ext>
            </a:extLst>
          </p:cNvPr>
          <p:cNvSpPr>
            <a:spLocks noGrp="1"/>
          </p:cNvSpPr>
          <p:nvPr>
            <p:ph type="title"/>
          </p:nvPr>
        </p:nvSpPr>
        <p:spPr/>
        <p:txBody>
          <a:bodyPr/>
          <a:lstStyle/>
          <a:p>
            <a:r>
              <a:rPr lang="en-GB" dirty="0"/>
              <a:t>Zoning</a:t>
            </a:r>
          </a:p>
        </p:txBody>
      </p:sp>
      <p:sp>
        <p:nvSpPr>
          <p:cNvPr id="3" name="Content Placeholder 2">
            <a:extLst>
              <a:ext uri="{FF2B5EF4-FFF2-40B4-BE49-F238E27FC236}">
                <a16:creationId xmlns:a16="http://schemas.microsoft.com/office/drawing/2014/main" id="{8D9E6BEA-F932-4D07-A638-CC3CFB804817}"/>
              </a:ext>
            </a:extLst>
          </p:cNvPr>
          <p:cNvSpPr>
            <a:spLocks noGrp="1"/>
          </p:cNvSpPr>
          <p:nvPr>
            <p:ph sz="quarter" idx="1"/>
          </p:nvPr>
        </p:nvSpPr>
        <p:spPr/>
        <p:txBody>
          <a:bodyPr>
            <a:normAutofit lnSpcReduction="10000"/>
          </a:bodyPr>
          <a:lstStyle/>
          <a:p>
            <a:pPr marL="0" indent="0">
              <a:buNone/>
            </a:pPr>
            <a:r>
              <a:rPr lang="en-GB" dirty="0"/>
              <a:t>Quiet						Loud</a:t>
            </a:r>
          </a:p>
          <a:p>
            <a:pPr marL="0" indent="0">
              <a:buNone/>
            </a:pPr>
            <a:endParaRPr lang="en-GB" dirty="0"/>
          </a:p>
          <a:p>
            <a:pPr marL="0" indent="0">
              <a:buNone/>
            </a:pPr>
            <a:r>
              <a:rPr lang="en-GB" dirty="0"/>
              <a:t>Sedentary					Active</a:t>
            </a:r>
          </a:p>
          <a:p>
            <a:pPr marL="0" indent="0">
              <a:buNone/>
            </a:pPr>
            <a:endParaRPr lang="en-GB" dirty="0"/>
          </a:p>
          <a:p>
            <a:pPr marL="0" indent="0">
              <a:buNone/>
            </a:pPr>
            <a:r>
              <a:rPr lang="en-GB" dirty="0"/>
              <a:t>Making						Doing</a:t>
            </a:r>
          </a:p>
          <a:p>
            <a:pPr marL="0" indent="0">
              <a:buNone/>
            </a:pPr>
            <a:r>
              <a:rPr lang="en-GB" dirty="0"/>
              <a:t>things						things</a:t>
            </a:r>
          </a:p>
          <a:p>
            <a:pPr marL="0" indent="0">
              <a:buNone/>
            </a:pPr>
            <a:endParaRPr lang="en-GB" dirty="0"/>
          </a:p>
          <a:p>
            <a:pPr marL="0" indent="0">
              <a:buNone/>
            </a:pPr>
            <a:r>
              <a:rPr lang="en-GB" dirty="0"/>
              <a:t>Thinking					Active</a:t>
            </a:r>
          </a:p>
          <a:p>
            <a:pPr marL="0" indent="0">
              <a:buNone/>
            </a:pPr>
            <a:endParaRPr lang="en-GB" dirty="0"/>
          </a:p>
          <a:p>
            <a:pPr marL="0" indent="0">
              <a:buNone/>
            </a:pPr>
            <a:r>
              <a:rPr lang="en-GB" dirty="0"/>
              <a:t>Solitary					Group</a:t>
            </a:r>
          </a:p>
          <a:p>
            <a:pPr marL="0" indent="0">
              <a:buNone/>
            </a:pPr>
            <a:endParaRPr lang="en-GB" dirty="0"/>
          </a:p>
          <a:p>
            <a:pPr marL="0" indent="0">
              <a:buNone/>
            </a:pPr>
            <a:endParaRPr lang="en-GB" dirty="0"/>
          </a:p>
          <a:p>
            <a:pPr marL="0" indent="0">
              <a:buNone/>
            </a:pPr>
            <a:endParaRPr lang="en-GB" dirty="0"/>
          </a:p>
        </p:txBody>
      </p:sp>
      <p:cxnSp>
        <p:nvCxnSpPr>
          <p:cNvPr id="8" name="Straight Arrow Connector 7">
            <a:extLst>
              <a:ext uri="{FF2B5EF4-FFF2-40B4-BE49-F238E27FC236}">
                <a16:creationId xmlns:a16="http://schemas.microsoft.com/office/drawing/2014/main" id="{B4B1F543-FEC4-47E4-8EF4-2F3C147F157A}"/>
              </a:ext>
            </a:extLst>
          </p:cNvPr>
          <p:cNvCxnSpPr>
            <a:cxnSpLocks/>
          </p:cNvCxnSpPr>
          <p:nvPr/>
        </p:nvCxnSpPr>
        <p:spPr>
          <a:xfrm>
            <a:off x="2010476" y="1844824"/>
            <a:ext cx="388843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C8F013B-3CE8-4A17-8F2D-52F1BEC969DE}"/>
              </a:ext>
            </a:extLst>
          </p:cNvPr>
          <p:cNvCxnSpPr>
            <a:cxnSpLocks/>
          </p:cNvCxnSpPr>
          <p:nvPr/>
        </p:nvCxnSpPr>
        <p:spPr>
          <a:xfrm>
            <a:off x="2072004" y="2780928"/>
            <a:ext cx="376537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39EF760-3077-4B4A-94AF-50EB0C699E75}"/>
              </a:ext>
            </a:extLst>
          </p:cNvPr>
          <p:cNvCxnSpPr>
            <a:cxnSpLocks/>
          </p:cNvCxnSpPr>
          <p:nvPr/>
        </p:nvCxnSpPr>
        <p:spPr>
          <a:xfrm>
            <a:off x="2010476" y="3645024"/>
            <a:ext cx="388843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9C5D567-DC21-42F4-BC32-068ECBFE789C}"/>
              </a:ext>
            </a:extLst>
          </p:cNvPr>
          <p:cNvCxnSpPr>
            <a:cxnSpLocks/>
          </p:cNvCxnSpPr>
          <p:nvPr/>
        </p:nvCxnSpPr>
        <p:spPr>
          <a:xfrm>
            <a:off x="2010476" y="4941168"/>
            <a:ext cx="388843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C97F1F0-158F-4FEB-B49A-76F442DE889B}"/>
              </a:ext>
            </a:extLst>
          </p:cNvPr>
          <p:cNvCxnSpPr>
            <a:cxnSpLocks/>
          </p:cNvCxnSpPr>
          <p:nvPr/>
        </p:nvCxnSpPr>
        <p:spPr>
          <a:xfrm>
            <a:off x="2010476" y="5805264"/>
            <a:ext cx="3888432"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776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0648"/>
            <a:ext cx="7773338" cy="1596177"/>
          </a:xfrm>
        </p:spPr>
        <p:txBody>
          <a:bodyPr/>
          <a:lstStyle/>
          <a:p>
            <a:r>
              <a:rPr lang="en-GB" b="1" dirty="0"/>
              <a:t>Playground zoning</a:t>
            </a:r>
          </a:p>
        </p:txBody>
      </p:sp>
      <p:sp>
        <p:nvSpPr>
          <p:cNvPr id="3" name="Content Placeholder 2"/>
          <p:cNvSpPr>
            <a:spLocks noGrp="1"/>
          </p:cNvSpPr>
          <p:nvPr>
            <p:ph sz="quarter" idx="1"/>
          </p:nvPr>
        </p:nvSpPr>
        <p:spPr>
          <a:xfrm>
            <a:off x="685800" y="1556792"/>
            <a:ext cx="7772400" cy="4539208"/>
          </a:xfrm>
        </p:spPr>
        <p:txBody>
          <a:bodyPr>
            <a:normAutofit fontScale="70000" lnSpcReduction="20000"/>
          </a:bodyPr>
          <a:lstStyle/>
          <a:p>
            <a:pPr lvl="0"/>
            <a:r>
              <a:rPr lang="en-GB" sz="2400" dirty="0">
                <a:solidFill>
                  <a:schemeClr val="tx1"/>
                </a:solidFill>
                <a:ea typeface="+mn-ea"/>
                <a:cs typeface="+mn-cs"/>
              </a:rPr>
              <a:t>Quiet zone</a:t>
            </a:r>
          </a:p>
          <a:p>
            <a:pPr lvl="0"/>
            <a:r>
              <a:rPr lang="en-GB" sz="2400" dirty="0">
                <a:solidFill>
                  <a:schemeClr val="tx1"/>
                </a:solidFill>
                <a:ea typeface="+mn-ea"/>
                <a:cs typeface="+mn-cs"/>
              </a:rPr>
              <a:t>Small equipment zone</a:t>
            </a:r>
          </a:p>
          <a:p>
            <a:pPr lvl="0"/>
            <a:r>
              <a:rPr lang="en-GB" sz="2400" dirty="0">
                <a:solidFill>
                  <a:schemeClr val="tx1"/>
                </a:solidFill>
                <a:ea typeface="+mn-ea"/>
                <a:cs typeface="+mn-cs"/>
              </a:rPr>
              <a:t>Informal activities zone</a:t>
            </a:r>
          </a:p>
          <a:p>
            <a:pPr lvl="0"/>
            <a:r>
              <a:rPr lang="en-GB" sz="2400" dirty="0">
                <a:solidFill>
                  <a:schemeClr val="tx1"/>
                </a:solidFill>
                <a:ea typeface="+mn-ea"/>
                <a:cs typeface="+mn-cs"/>
              </a:rPr>
              <a:t>Formal activities zone</a:t>
            </a:r>
          </a:p>
          <a:p>
            <a:pPr lvl="0"/>
            <a:r>
              <a:rPr lang="en-GB" sz="2400" dirty="0">
                <a:solidFill>
                  <a:schemeClr val="tx1"/>
                </a:solidFill>
                <a:ea typeface="+mn-ea"/>
                <a:cs typeface="+mn-cs"/>
              </a:rPr>
              <a:t>Traditional games zone</a:t>
            </a:r>
          </a:p>
          <a:p>
            <a:pPr lvl="0"/>
            <a:r>
              <a:rPr lang="en-GB" sz="2400" dirty="0">
                <a:solidFill>
                  <a:schemeClr val="tx1"/>
                </a:solidFill>
                <a:ea typeface="+mn-ea"/>
                <a:cs typeface="+mn-cs"/>
              </a:rPr>
              <a:t>‘Friendship Stop’ zone</a:t>
            </a:r>
          </a:p>
          <a:p>
            <a:pPr lvl="0"/>
            <a:r>
              <a:rPr lang="en-GB" sz="2400" dirty="0">
                <a:solidFill>
                  <a:schemeClr val="tx1"/>
                </a:solidFill>
                <a:ea typeface="+mn-ea"/>
                <a:cs typeface="+mn-cs"/>
              </a:rPr>
              <a:t>Make-believe zone</a:t>
            </a:r>
          </a:p>
          <a:p>
            <a:pPr lvl="0"/>
            <a:r>
              <a:rPr lang="en-GB" sz="2400" dirty="0">
                <a:solidFill>
                  <a:schemeClr val="tx1"/>
                </a:solidFill>
                <a:ea typeface="+mn-ea"/>
                <a:cs typeface="+mn-cs"/>
              </a:rPr>
              <a:t>Music and dance zone</a:t>
            </a:r>
          </a:p>
          <a:p>
            <a:pPr lvl="0"/>
            <a:r>
              <a:rPr lang="en-GB" sz="2400" dirty="0">
                <a:solidFill>
                  <a:schemeClr val="tx1"/>
                </a:solidFill>
                <a:ea typeface="+mn-ea"/>
                <a:cs typeface="+mn-cs"/>
              </a:rPr>
              <a:t>Construction and small equipment</a:t>
            </a:r>
          </a:p>
          <a:p>
            <a:pPr lvl="0"/>
            <a:r>
              <a:rPr lang="en-GB" sz="2400" dirty="0">
                <a:solidFill>
                  <a:schemeClr val="tx1"/>
                </a:solidFill>
                <a:ea typeface="+mn-ea"/>
                <a:cs typeface="+mn-cs"/>
              </a:rPr>
              <a:t>Sport zone</a:t>
            </a:r>
          </a:p>
          <a:p>
            <a:r>
              <a:rPr lang="en-GB" sz="2400" dirty="0">
                <a:solidFill>
                  <a:schemeClr val="tx1"/>
                </a:solidFill>
                <a:ea typeface="+mn-ea"/>
                <a:cs typeface="+mn-cs"/>
              </a:rPr>
              <a:t>Free-running zone</a:t>
            </a:r>
          </a:p>
          <a:p>
            <a:pPr lvl="0"/>
            <a:endParaRPr lang="en-GB" sz="2400" dirty="0">
              <a:solidFill>
                <a:schemeClr val="tx1"/>
              </a:solidFill>
              <a:latin typeface="+mj-lt"/>
              <a:ea typeface="+mn-ea"/>
              <a:cs typeface="+mn-cs"/>
            </a:endParaRP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endParaRPr lang="en-GB"/>
          </a:p>
        </p:txBody>
      </p:sp>
      <p:pic>
        <p:nvPicPr>
          <p:cNvPr id="1026" name="Picture 2" descr="http://www.playgroundmarkings.org.uk/uploads/images/Playground_Markings_Website_Categories-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274638"/>
            <a:ext cx="8801732" cy="6443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254962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17</TotalTime>
  <Words>406</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Tw Cen MT</vt:lpstr>
      <vt:lpstr>Wingdings</vt:lpstr>
      <vt:lpstr>Droplet</vt:lpstr>
      <vt:lpstr>Creating an active playground</vt:lpstr>
      <vt:lpstr>Workshop Outcomes</vt:lpstr>
      <vt:lpstr>Why an active playground?</vt:lpstr>
      <vt:lpstr>Why promote an active playground?</vt:lpstr>
      <vt:lpstr>UK Chief Medical Officers' Physical Activity Guidelines </vt:lpstr>
      <vt:lpstr>How to create an active playground</vt:lpstr>
      <vt:lpstr>Zoning</vt:lpstr>
      <vt:lpstr>Playground zoning</vt:lpstr>
      <vt:lpstr>PowerPoint Presentation</vt:lpstr>
      <vt:lpstr>How to create an active playground</vt:lpstr>
      <vt:lpstr>Potential tasks for children</vt:lpstr>
      <vt:lpstr>Key factors to a successful playtime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Playground Games</dc:title>
  <dc:creator>Lesley Doughty</dc:creator>
  <cp:lastModifiedBy>lesley doughty</cp:lastModifiedBy>
  <cp:revision>24</cp:revision>
  <dcterms:created xsi:type="dcterms:W3CDTF">2013-05-15T10:26:15Z</dcterms:created>
  <dcterms:modified xsi:type="dcterms:W3CDTF">2023-04-24T11:21:14Z</dcterms:modified>
</cp:coreProperties>
</file>